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Layouts/slideLayout39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Default Extension="pptx" ContentType="application/vnd.openxmlformats-officedocument.presentationml.presentation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  <p:sldMasterId id="2147485397" r:id="rId2"/>
    <p:sldMasterId id="2147485409" r:id="rId3"/>
    <p:sldMasterId id="2147485421" r:id="rId4"/>
  </p:sldMasterIdLst>
  <p:sldIdLst>
    <p:sldId id="256" r:id="rId5"/>
    <p:sldId id="312" r:id="rId6"/>
    <p:sldId id="261" r:id="rId7"/>
    <p:sldId id="262" r:id="rId8"/>
    <p:sldId id="356" r:id="rId9"/>
    <p:sldId id="320" r:id="rId10"/>
    <p:sldId id="303" r:id="rId11"/>
    <p:sldId id="313" r:id="rId12"/>
    <p:sldId id="306" r:id="rId13"/>
    <p:sldId id="307" r:id="rId14"/>
    <p:sldId id="308" r:id="rId15"/>
    <p:sldId id="309" r:id="rId16"/>
    <p:sldId id="311" r:id="rId17"/>
    <p:sldId id="304" r:id="rId18"/>
    <p:sldId id="305" r:id="rId19"/>
    <p:sldId id="355" r:id="rId20"/>
    <p:sldId id="310" r:id="rId21"/>
    <p:sldId id="341" r:id="rId22"/>
    <p:sldId id="314" r:id="rId23"/>
    <p:sldId id="259" r:id="rId24"/>
    <p:sldId id="257" r:id="rId25"/>
    <p:sldId id="258" r:id="rId26"/>
    <p:sldId id="321" r:id="rId27"/>
    <p:sldId id="322" r:id="rId28"/>
    <p:sldId id="323" r:id="rId29"/>
    <p:sldId id="324" r:id="rId30"/>
    <p:sldId id="325" r:id="rId31"/>
    <p:sldId id="326" r:id="rId32"/>
    <p:sldId id="327" r:id="rId33"/>
    <p:sldId id="328" r:id="rId34"/>
    <p:sldId id="329" r:id="rId35"/>
    <p:sldId id="357" r:id="rId36"/>
    <p:sldId id="331" r:id="rId37"/>
    <p:sldId id="330" r:id="rId38"/>
    <p:sldId id="332" r:id="rId39"/>
    <p:sldId id="333" r:id="rId40"/>
    <p:sldId id="334" r:id="rId41"/>
    <p:sldId id="335" r:id="rId42"/>
    <p:sldId id="336" r:id="rId43"/>
    <p:sldId id="337" r:id="rId44"/>
    <p:sldId id="358" r:id="rId45"/>
    <p:sldId id="342" r:id="rId46"/>
    <p:sldId id="338" r:id="rId47"/>
    <p:sldId id="265" r:id="rId48"/>
    <p:sldId id="343" r:id="rId49"/>
    <p:sldId id="339" r:id="rId50"/>
    <p:sldId id="359" r:id="rId51"/>
    <p:sldId id="340" r:id="rId52"/>
    <p:sldId id="344" r:id="rId53"/>
    <p:sldId id="360" r:id="rId54"/>
    <p:sldId id="266" r:id="rId55"/>
    <p:sldId id="267" r:id="rId56"/>
    <p:sldId id="345" r:id="rId57"/>
    <p:sldId id="347" r:id="rId58"/>
    <p:sldId id="364" r:id="rId59"/>
    <p:sldId id="346" r:id="rId60"/>
    <p:sldId id="365" r:id="rId61"/>
    <p:sldId id="348" r:id="rId62"/>
    <p:sldId id="366" r:id="rId63"/>
    <p:sldId id="349" r:id="rId64"/>
    <p:sldId id="367" r:id="rId65"/>
    <p:sldId id="350" r:id="rId66"/>
    <p:sldId id="361" r:id="rId67"/>
    <p:sldId id="351" r:id="rId68"/>
    <p:sldId id="362" r:id="rId69"/>
    <p:sldId id="352" r:id="rId70"/>
    <p:sldId id="353" r:id="rId71"/>
    <p:sldId id="354" r:id="rId72"/>
    <p:sldId id="363" r:id="rId73"/>
    <p:sldId id="283" r:id="rId74"/>
    <p:sldId id="319" r:id="rId75"/>
    <p:sldId id="287" r:id="rId76"/>
    <p:sldId id="315" r:id="rId77"/>
    <p:sldId id="284" r:id="rId78"/>
    <p:sldId id="288" r:id="rId79"/>
    <p:sldId id="285" r:id="rId80"/>
    <p:sldId id="289" r:id="rId81"/>
    <p:sldId id="296" r:id="rId82"/>
    <p:sldId id="297" r:id="rId83"/>
    <p:sldId id="298" r:id="rId84"/>
    <p:sldId id="299" r:id="rId85"/>
    <p:sldId id="300" r:id="rId86"/>
    <p:sldId id="318" r:id="rId87"/>
    <p:sldId id="317" r:id="rId88"/>
    <p:sldId id="301" r:id="rId89"/>
    <p:sldId id="302" r:id="rId9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EA0FA"/>
    <a:srgbClr val="F9A5E9"/>
    <a:srgbClr val="F1ADEC"/>
    <a:srgbClr val="0066CC"/>
    <a:srgbClr val="FFFF99"/>
    <a:srgbClr val="33CCFF"/>
    <a:srgbClr val="FFFFCC"/>
    <a:srgbClr val="FF0066"/>
    <a:srgbClr val="CC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6521" autoAdjust="0"/>
    <p:restoredTop sz="94673" autoAdjust="0"/>
  </p:normalViewPr>
  <p:slideViewPr>
    <p:cSldViewPr>
      <p:cViewPr>
        <p:scale>
          <a:sx n="49" d="100"/>
          <a:sy n="49" d="100"/>
        </p:scale>
        <p:origin x="-165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76" Type="http://schemas.openxmlformats.org/officeDocument/2006/relationships/slide" Target="slides/slide72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87" Type="http://schemas.openxmlformats.org/officeDocument/2006/relationships/slide" Target="slides/slide83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90" Type="http://schemas.openxmlformats.org/officeDocument/2006/relationships/slide" Target="slides/slide86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ru-RU" sz="2400"/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ru-RU" sz="2400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ru-RU" sz="2400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ru-RU" sz="2400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ru-RU" sz="2400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ru-RU" sz="2400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ru-RU" sz="2400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ru-RU" sz="2400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ru-RU" sz="2400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ru-RU" sz="2400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ru-RU" sz="2400"/>
              </a:p>
            </p:txBody>
          </p:sp>
        </p:grpSp>
      </p:grpSp>
      <p:sp>
        <p:nvSpPr>
          <p:cNvPr id="48437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8437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45E11-10FA-49CC-AF11-1A9ED95C23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BD278-CDC3-47BC-965E-441A0615D4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236A4-4BB7-4675-A41D-9D185A9D4D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D4DAC-A957-486B-8859-7B4749D431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F645E11-10FA-49CC-AF11-1A9ED95C23B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AC45C823-9709-4A5F-AF49-87C0ADE2D26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AE63FAA-8489-40E2-9A61-728377D014A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BCC5-2A58-4DA1-999C-67AF07FE28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23E1A3D2-2069-4036-8A23-43F2C4AB25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ACCA7BAD-0FF3-4E3E-8F0E-E1D448DFFD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7528380-50AB-490B-9B86-F030E403D3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5C823-9709-4A5F-AF49-87C0ADE2D2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6752902-6D6E-43F1-A689-9DEAE9AD0E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56F1E81C-6F2B-44C5-A088-B5D71CF3B4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ABD278-CDC3-47BC-965E-441A0615D4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A99236A4-4BB7-4675-A41D-9D185A9D4D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>
              <a:defRPr/>
            </a:pPr>
            <a:fld id="{DF645E11-10FA-49CC-AF11-1A9ED95C23B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45C823-9709-4A5F-AF49-87C0ADE2D26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>
              <a:defRPr/>
            </a:pPr>
            <a:fld id="{EAE63FAA-8489-40E2-9A61-728377D014A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BCC5-2A58-4DA1-999C-67AF07FE28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E1A3D2-2069-4036-8A23-43F2C4AB25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CA7BAD-0FF3-4E3E-8F0E-E1D448DFFD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63FAA-8489-40E2-9A61-728377D014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528380-50AB-490B-9B86-F030E403D3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52902-6D6E-43F1-A689-9DEAE9AD0E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F1E81C-6F2B-44C5-A088-B5D71CF3B4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ABD278-CDC3-47BC-965E-441A0615D4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9236A4-4BB7-4675-A41D-9D185A9D4D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F645E11-10FA-49CC-AF11-1A9ED95C23B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C45C823-9709-4A5F-AF49-87C0ADE2D26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AE63FAA-8489-40E2-9A61-728377D014A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682BCC5-2A58-4DA1-999C-67AF07FE28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3E1A3D2-2069-4036-8A23-43F2C4AB25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2BCC5-2A58-4DA1-999C-67AF07FE28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CCA7BAD-0FF3-4E3E-8F0E-E1D448DFFD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7528380-50AB-490B-9B86-F030E403D3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6752902-6D6E-43F1-A689-9DEAE9AD0E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6F1E81C-6F2B-44C5-A088-B5D71CF3B4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AABD278-CDC3-47BC-965E-441A0615D4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99236A4-4BB7-4675-A41D-9D185A9D4D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1A3D2-2069-4036-8A23-43F2C4AB25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A7BAD-0FF3-4E3E-8F0E-E1D448DFFD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28380-50AB-490B-9B86-F030E403D3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52902-6D6E-43F1-A689-9DEAE9AD0E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1E81C-6F2B-44C5-A088-B5D71CF3B4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 Black" pitchFamily="34" charset="0"/>
              </a:defRPr>
            </a:lvl1pPr>
          </a:lstStyle>
          <a:p>
            <a:pPr>
              <a:defRPr/>
            </a:pPr>
            <a:fld id="{07BCB38A-8A47-4450-9BE9-1853C08858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8333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/>
            </a:p>
          </p:txBody>
        </p:sp>
        <p:sp>
          <p:nvSpPr>
            <p:cNvPr id="48333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ru-RU" sz="2400"/>
            </a:p>
          </p:txBody>
        </p:sp>
        <p:sp>
          <p:nvSpPr>
            <p:cNvPr id="48333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ru-RU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48333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ru-RU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48333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ru-RU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48333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ru-RU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48333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ru-RU" sz="2400"/>
            </a:p>
          </p:txBody>
        </p:sp>
        <p:sp>
          <p:nvSpPr>
            <p:cNvPr id="48334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ru-RU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48334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ru-RU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922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2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8334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96" r:id="rId1"/>
    <p:sldLayoutId id="2147485321" r:id="rId2"/>
    <p:sldLayoutId id="2147485322" r:id="rId3"/>
    <p:sldLayoutId id="2147485323" r:id="rId4"/>
    <p:sldLayoutId id="2147485324" r:id="rId5"/>
    <p:sldLayoutId id="2147485325" r:id="rId6"/>
    <p:sldLayoutId id="2147485326" r:id="rId7"/>
    <p:sldLayoutId id="2147485327" r:id="rId8"/>
    <p:sldLayoutId id="2147485328" r:id="rId9"/>
    <p:sldLayoutId id="2147485329" r:id="rId10"/>
    <p:sldLayoutId id="2147485330" r:id="rId11"/>
    <p:sldLayoutId id="214748533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7BCB38A-8A47-4450-9BE9-1853C08858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98" r:id="rId1"/>
    <p:sldLayoutId id="2147485399" r:id="rId2"/>
    <p:sldLayoutId id="2147485400" r:id="rId3"/>
    <p:sldLayoutId id="2147485401" r:id="rId4"/>
    <p:sldLayoutId id="2147485402" r:id="rId5"/>
    <p:sldLayoutId id="2147485403" r:id="rId6"/>
    <p:sldLayoutId id="2147485404" r:id="rId7"/>
    <p:sldLayoutId id="2147485405" r:id="rId8"/>
    <p:sldLayoutId id="2147485406" r:id="rId9"/>
    <p:sldLayoutId id="2147485407" r:id="rId10"/>
    <p:sldLayoutId id="2147485408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7BCB38A-8A47-4450-9BE9-1853C08858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10" r:id="rId1"/>
    <p:sldLayoutId id="2147485411" r:id="rId2"/>
    <p:sldLayoutId id="2147485412" r:id="rId3"/>
    <p:sldLayoutId id="2147485413" r:id="rId4"/>
    <p:sldLayoutId id="2147485414" r:id="rId5"/>
    <p:sldLayoutId id="2147485415" r:id="rId6"/>
    <p:sldLayoutId id="2147485416" r:id="rId7"/>
    <p:sldLayoutId id="2147485417" r:id="rId8"/>
    <p:sldLayoutId id="2147485418" r:id="rId9"/>
    <p:sldLayoutId id="2147485419" r:id="rId10"/>
    <p:sldLayoutId id="2147485420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07BCB38A-8A47-4450-9BE9-1853C08858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22" r:id="rId1"/>
    <p:sldLayoutId id="2147485423" r:id="rId2"/>
    <p:sldLayoutId id="2147485424" r:id="rId3"/>
    <p:sldLayoutId id="2147485425" r:id="rId4"/>
    <p:sldLayoutId id="2147485426" r:id="rId5"/>
    <p:sldLayoutId id="2147485427" r:id="rId6"/>
    <p:sldLayoutId id="2147485428" r:id="rId7"/>
    <p:sldLayoutId id="2147485429" r:id="rId8"/>
    <p:sldLayoutId id="2147485430" r:id="rId9"/>
    <p:sldLayoutId id="2147485431" r:id="rId10"/>
    <p:sldLayoutId id="2147485432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Microsoft_Office_PowerPoint1.ppt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4267200"/>
            <a:ext cx="5562600" cy="1981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4400" b="1" dirty="0" smtClean="0"/>
              <a:t>Профессор </a:t>
            </a:r>
          </a:p>
          <a:p>
            <a:pPr eaLnBrk="1" hangingPunct="1">
              <a:lnSpc>
                <a:spcPct val="90000"/>
              </a:lnSpc>
            </a:pPr>
            <a:r>
              <a:rPr lang="ru-RU" sz="4400" b="1" dirty="0" smtClean="0"/>
              <a:t>П.П. </a:t>
            </a:r>
            <a:r>
              <a:rPr lang="ru-RU" sz="4400" b="1" dirty="0" err="1" smtClean="0"/>
              <a:t>Курлаев</a:t>
            </a:r>
            <a:endParaRPr lang="ru-RU" sz="4400" b="1" dirty="0" smtClean="0"/>
          </a:p>
          <a:p>
            <a:pPr eaLnBrk="1" hangingPunct="1">
              <a:lnSpc>
                <a:spcPct val="90000"/>
              </a:lnSpc>
            </a:pPr>
            <a:r>
              <a:rPr lang="ru-RU" sz="4400" b="1" dirty="0" smtClean="0"/>
              <a:t> 2020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1600200"/>
          </a:xfrm>
        </p:spPr>
        <p:txBody>
          <a:bodyPr/>
          <a:lstStyle/>
          <a:p>
            <a:pPr eaLnBrk="1" hangingPunct="1"/>
            <a:r>
              <a:rPr lang="ru-RU" sz="6000" b="1" smtClean="0"/>
              <a:t>сепсис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-4086225" y="3598863"/>
          <a:ext cx="4570413" cy="3427412"/>
        </p:xfrm>
        <a:graphic>
          <a:graphicData uri="http://schemas.openxmlformats.org/presentationml/2006/ole">
            <p:oleObj spid="_x0000_s1026" name="Презентация" r:id="rId3" imgW="4570541" imgH="3427323" progId="PowerPoint.Show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  <a:solidFill>
            <a:srgbClr val="FFFF00"/>
          </a:solidFill>
        </p:spPr>
        <p:txBody>
          <a:bodyPr/>
          <a:lstStyle/>
          <a:p>
            <a:pPr algn="ctr" eaLnBrk="1" hangingPunct="1"/>
            <a:r>
              <a:rPr lang="ru-RU" b="1" dirty="0" err="1" smtClean="0"/>
              <a:t>Цитокины</a:t>
            </a:r>
            <a:endParaRPr lang="ru-RU" b="1" dirty="0" smtClean="0"/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876800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ru-RU" sz="3600" b="1" dirty="0" smtClean="0"/>
              <a:t>Связывание </a:t>
            </a:r>
            <a:r>
              <a:rPr lang="ru-RU" sz="3600" b="1" dirty="0" err="1" smtClean="0"/>
              <a:t>цитокина</a:t>
            </a:r>
            <a:r>
              <a:rPr lang="ru-RU" sz="3600" b="1" dirty="0" smtClean="0"/>
              <a:t> с рецептором клетки приводит к её активации : пролиферации, дифференцировке или гибели</a:t>
            </a:r>
          </a:p>
          <a:p>
            <a:pPr eaLnBrk="1" hangingPunct="1"/>
            <a:r>
              <a:rPr lang="ru-RU" sz="3600" b="1" dirty="0" err="1" smtClean="0"/>
              <a:t>Цитокины</a:t>
            </a:r>
            <a:r>
              <a:rPr lang="ru-RU" sz="3600" b="1" dirty="0" smtClean="0"/>
              <a:t> могут действовать согласованно: одни </a:t>
            </a:r>
            <a:r>
              <a:rPr lang="ru-RU" sz="3600" b="1" dirty="0" err="1" smtClean="0"/>
              <a:t>цитокины</a:t>
            </a:r>
            <a:r>
              <a:rPr lang="ru-RU" sz="3600" b="1" dirty="0" smtClean="0"/>
              <a:t> усиливают или ослабляют синтез других</a:t>
            </a:r>
            <a:endParaRPr lang="en-US" sz="3600" b="1" dirty="0" smtClean="0"/>
          </a:p>
          <a:p>
            <a:pPr eaLnBrk="1" hangingPunct="1"/>
            <a:endParaRPr lang="en-US" sz="3600" b="1" dirty="0" smtClean="0"/>
          </a:p>
          <a:p>
            <a:pPr eaLnBrk="1" hangingPunct="1"/>
            <a:endParaRPr lang="en-US" sz="3600" b="1" dirty="0" smtClean="0"/>
          </a:p>
          <a:p>
            <a:pPr eaLnBrk="1" hangingPunct="1"/>
            <a:endParaRPr lang="en-US" sz="3600" b="1" dirty="0" smtClean="0"/>
          </a:p>
          <a:p>
            <a:pPr eaLnBrk="1" hangingPunct="1"/>
            <a:endParaRPr lang="en-US" sz="3600" b="1" dirty="0" smtClean="0"/>
          </a:p>
          <a:p>
            <a:pPr eaLnBrk="1" hangingPunct="1"/>
            <a:endParaRPr lang="ru-RU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371600"/>
          </a:xfrm>
          <a:solidFill>
            <a:srgbClr val="FFFF00"/>
          </a:solidFill>
        </p:spPr>
        <p:txBody>
          <a:bodyPr/>
          <a:lstStyle/>
          <a:p>
            <a:pPr algn="ctr" eaLnBrk="1" hangingPunct="1"/>
            <a:r>
              <a:rPr lang="ru-RU" b="1" dirty="0" err="1" smtClean="0"/>
              <a:t>Цитокины</a:t>
            </a:r>
            <a:endParaRPr lang="ru-RU" b="1" dirty="0" smtClean="0"/>
          </a:p>
        </p:txBody>
      </p:sp>
      <p:sp>
        <p:nvSpPr>
          <p:cNvPr id="28675" name="Содержимое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5257800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ru-RU" sz="3600" b="1" dirty="0" err="1" smtClean="0"/>
              <a:t>Интерлейкины</a:t>
            </a:r>
            <a:r>
              <a:rPr lang="ru-RU" sz="3600" b="1" dirty="0" smtClean="0"/>
              <a:t>: ИЛ1 – ИЛ18</a:t>
            </a:r>
          </a:p>
          <a:p>
            <a:pPr eaLnBrk="1" hangingPunct="1"/>
            <a:r>
              <a:rPr lang="ru-RU" sz="3600" b="1" dirty="0" smtClean="0"/>
              <a:t>Фактор некроза опухолей </a:t>
            </a:r>
            <a:r>
              <a:rPr lang="en-US" sz="3600" b="1" dirty="0" smtClean="0"/>
              <a:t>TNF </a:t>
            </a:r>
            <a:r>
              <a:rPr lang="ru-RU" sz="3600" b="1" dirty="0" smtClean="0"/>
              <a:t>(ФНО)</a:t>
            </a:r>
          </a:p>
          <a:p>
            <a:pPr eaLnBrk="1" hangingPunct="1"/>
            <a:r>
              <a:rPr lang="ru-RU" sz="3600" b="1" dirty="0" smtClean="0"/>
              <a:t>Интерфероны: ИФ</a:t>
            </a:r>
            <a:r>
              <a:rPr lang="el-GR" sz="3600" b="1" baseline="-25000" dirty="0" smtClean="0"/>
              <a:t>α</a:t>
            </a:r>
            <a:r>
              <a:rPr lang="ru-RU" sz="3600" b="1" dirty="0" smtClean="0"/>
              <a:t>, ИФ</a:t>
            </a:r>
            <a:r>
              <a:rPr lang="el-GR" sz="3600" b="1" baseline="-25000" dirty="0" smtClean="0"/>
              <a:t>β</a:t>
            </a:r>
            <a:r>
              <a:rPr lang="ru-RU" sz="3600" b="1" dirty="0" smtClean="0"/>
              <a:t>, ИФ</a:t>
            </a:r>
            <a:r>
              <a:rPr lang="el-GR" sz="3600" b="1" baseline="-25000" dirty="0" smtClean="0"/>
              <a:t>γ</a:t>
            </a:r>
            <a:endParaRPr lang="ru-RU" sz="3600" b="1" baseline="-25000" dirty="0" smtClean="0"/>
          </a:p>
          <a:p>
            <a:pPr eaLnBrk="1" hangingPunct="1"/>
            <a:r>
              <a:rPr lang="ru-RU" sz="3600" b="1" dirty="0" err="1" smtClean="0"/>
              <a:t>Колониестимулирующие</a:t>
            </a:r>
            <a:r>
              <a:rPr lang="ru-RU" sz="3600" b="1" dirty="0" smtClean="0"/>
              <a:t> факторы (КСФ)</a:t>
            </a:r>
          </a:p>
          <a:p>
            <a:pPr eaLnBrk="1" hangingPunct="1"/>
            <a:r>
              <a:rPr lang="ru-RU" sz="3600" b="1" dirty="0" err="1" smtClean="0"/>
              <a:t>Хемокины</a:t>
            </a:r>
            <a:endParaRPr lang="ru-RU" sz="3600" b="1" dirty="0" smtClean="0"/>
          </a:p>
          <a:p>
            <a:pPr eaLnBrk="1" hangingPunct="1"/>
            <a:r>
              <a:rPr lang="ru-RU" sz="3600" b="1" dirty="0" smtClean="0"/>
              <a:t>Факторы роста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  <a:solidFill>
            <a:srgbClr val="FFFF00"/>
          </a:solidFill>
        </p:spPr>
        <p:txBody>
          <a:bodyPr/>
          <a:lstStyle/>
          <a:p>
            <a:pPr algn="ctr" eaLnBrk="1" hangingPunct="1"/>
            <a:r>
              <a:rPr lang="ru-RU" b="1" dirty="0" err="1" smtClean="0"/>
              <a:t>Цитокины</a:t>
            </a:r>
            <a:endParaRPr lang="ru-RU" b="1" dirty="0" smtClean="0"/>
          </a:p>
        </p:txBody>
      </p:sp>
      <p:sp>
        <p:nvSpPr>
          <p:cNvPr id="29699" name="Содержимое 2"/>
          <p:cNvSpPr>
            <a:spLocks noGrp="1"/>
          </p:cNvSpPr>
          <p:nvPr>
            <p:ph idx="1"/>
          </p:nvPr>
        </p:nvSpPr>
        <p:spPr>
          <a:xfrm>
            <a:off x="228600" y="1600200"/>
            <a:ext cx="8534400" cy="4525963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ru-RU" sz="4000" b="1" smtClean="0"/>
              <a:t>Провоспалительные: ИЛ1, ИЛ6, ИЛ8, ФНО</a:t>
            </a:r>
          </a:p>
          <a:p>
            <a:pPr eaLnBrk="1" hangingPunct="1"/>
            <a:r>
              <a:rPr lang="ru-RU" sz="4000" b="1" smtClean="0"/>
              <a:t>Противоспалительные: ИЛ4, ИЛ10, ТФР</a:t>
            </a:r>
            <a:r>
              <a:rPr lang="el-GR" sz="4000" b="1" smtClean="0"/>
              <a:t>β</a:t>
            </a:r>
            <a:r>
              <a:rPr lang="ru-RU" sz="4000" b="1" smtClean="0"/>
              <a:t> – трансформирующий фактор роста </a:t>
            </a:r>
            <a:r>
              <a:rPr lang="el-GR" sz="4000" b="1" smtClean="0"/>
              <a:t>β</a:t>
            </a:r>
            <a:endParaRPr lang="ru-RU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 descr="Букет"/>
          <p:cNvSpPr txBox="1">
            <a:spLocks noChangeArrowheads="1"/>
          </p:cNvSpPr>
          <p:nvPr/>
        </p:nvSpPr>
        <p:spPr bwMode="auto">
          <a:xfrm>
            <a:off x="609600" y="212725"/>
            <a:ext cx="8002588" cy="701675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/>
              <a:t>Повреждение, инфицирование</a:t>
            </a:r>
          </a:p>
        </p:txBody>
      </p:sp>
      <p:sp>
        <p:nvSpPr>
          <p:cNvPr id="30723" name="Text Box 6"/>
          <p:cNvSpPr txBox="1">
            <a:spLocks noChangeArrowheads="1"/>
          </p:cNvSpPr>
          <p:nvPr/>
        </p:nvSpPr>
        <p:spPr bwMode="auto">
          <a:xfrm>
            <a:off x="533400" y="1066800"/>
            <a:ext cx="8001000" cy="641350"/>
          </a:xfrm>
          <a:prstGeom prst="rect">
            <a:avLst/>
          </a:prstGeom>
          <a:solidFill>
            <a:srgbClr val="F1ADE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/>
              <a:t>Местный воспалительный ответ</a:t>
            </a:r>
          </a:p>
        </p:txBody>
      </p:sp>
      <p:sp>
        <p:nvSpPr>
          <p:cNvPr id="30724" name="TextBox 7"/>
          <p:cNvSpPr txBox="1">
            <a:spLocks noChangeArrowheads="1"/>
          </p:cNvSpPr>
          <p:nvPr/>
        </p:nvSpPr>
        <p:spPr bwMode="auto">
          <a:xfrm>
            <a:off x="304800" y="1779687"/>
            <a:ext cx="8534400" cy="501675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/>
              <a:t>При нормальной реакции организма про </a:t>
            </a:r>
            <a:r>
              <a:rPr lang="ru-RU" sz="4000" b="1" dirty="0"/>
              <a:t>и </a:t>
            </a:r>
            <a:r>
              <a:rPr lang="ru-RU" sz="4000" b="1" dirty="0" smtClean="0"/>
              <a:t>противовоспалительные  </a:t>
            </a:r>
            <a:r>
              <a:rPr lang="ru-RU" sz="4000" b="1" dirty="0" err="1" smtClean="0"/>
              <a:t>цитокины</a:t>
            </a:r>
            <a:r>
              <a:rPr lang="ru-RU" sz="4000" b="1" dirty="0" smtClean="0"/>
              <a:t> находятся в соответствии с друг с другом, сохраняется их баланс,  и внедрение инфекции заканчивается формированием местного гнойного очага.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6"/>
          <p:cNvSpPr txBox="1">
            <a:spLocks noChangeArrowheads="1"/>
          </p:cNvSpPr>
          <p:nvPr/>
        </p:nvSpPr>
        <p:spPr bwMode="auto">
          <a:xfrm>
            <a:off x="304800" y="304800"/>
            <a:ext cx="8480425" cy="701675"/>
          </a:xfrm>
          <a:prstGeom prst="rect">
            <a:avLst/>
          </a:prstGeom>
          <a:solidFill>
            <a:srgbClr val="F1ADE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 dirty="0"/>
              <a:t>Местный воспалительный ответ</a:t>
            </a:r>
          </a:p>
        </p:txBody>
      </p:sp>
      <p:sp>
        <p:nvSpPr>
          <p:cNvPr id="31748" name="Text Box 9"/>
          <p:cNvSpPr txBox="1">
            <a:spLocks noChangeArrowheads="1"/>
          </p:cNvSpPr>
          <p:nvPr/>
        </p:nvSpPr>
        <p:spPr bwMode="auto">
          <a:xfrm>
            <a:off x="152400" y="1143000"/>
            <a:ext cx="8915400" cy="50783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Arial Black" pitchFamily="34" charset="0"/>
              </a:rPr>
              <a:t>1. Большое количество </a:t>
            </a:r>
            <a:r>
              <a:rPr lang="ru-RU" sz="3200" b="1" dirty="0" smtClean="0">
                <a:latin typeface="Arial Black" pitchFamily="34" charset="0"/>
              </a:rPr>
              <a:t>микроорганизмов, при достаточности </a:t>
            </a:r>
            <a:r>
              <a:rPr lang="ru-RU" sz="3200" b="1" dirty="0">
                <a:latin typeface="Arial Black" pitchFamily="34" charset="0"/>
              </a:rPr>
              <a:t>ограничивающих </a:t>
            </a:r>
            <a:r>
              <a:rPr lang="ru-RU" sz="3200" b="1" dirty="0" smtClean="0">
                <a:latin typeface="Arial Black" pitchFamily="34" charset="0"/>
              </a:rPr>
              <a:t>механизмов и сохранении баланса про- и противовоспалительных </a:t>
            </a:r>
            <a:r>
              <a:rPr lang="ru-RU" sz="3200" b="1" dirty="0" err="1" smtClean="0">
                <a:latin typeface="Arial Black" pitchFamily="34" charset="0"/>
              </a:rPr>
              <a:t>цитокинов</a:t>
            </a:r>
            <a:r>
              <a:rPr lang="ru-RU" sz="3200" b="1" dirty="0" smtClean="0">
                <a:latin typeface="Arial Black" pitchFamily="34" charset="0"/>
              </a:rPr>
              <a:t> развивается </a:t>
            </a:r>
            <a:r>
              <a:rPr lang="ru-RU" sz="3200" b="1" dirty="0">
                <a:latin typeface="Arial Black" pitchFamily="34" charset="0"/>
              </a:rPr>
              <a:t>абсцесс и </a:t>
            </a:r>
          </a:p>
          <a:p>
            <a:pPr algn="ctr"/>
            <a:r>
              <a:rPr lang="ru-RU" sz="4400" b="1" dirty="0">
                <a:solidFill>
                  <a:srgbClr val="FF0066"/>
                </a:solidFill>
                <a:latin typeface="Arial Black" pitchFamily="34" charset="0"/>
              </a:rPr>
              <a:t>системная </a:t>
            </a:r>
          </a:p>
          <a:p>
            <a:pPr algn="ctr"/>
            <a:r>
              <a:rPr lang="ru-RU" sz="4400" b="1" dirty="0">
                <a:solidFill>
                  <a:srgbClr val="FF0066"/>
                </a:solidFill>
                <a:latin typeface="Arial Black" pitchFamily="34" charset="0"/>
              </a:rPr>
              <a:t>воспалительная реакция </a:t>
            </a:r>
          </a:p>
          <a:p>
            <a:pPr algn="ctr"/>
            <a:r>
              <a:rPr lang="ru-RU" sz="4400" b="1" dirty="0">
                <a:solidFill>
                  <a:srgbClr val="FF0000"/>
                </a:solidFill>
                <a:latin typeface="Arial Black" pitchFamily="34" charset="0"/>
              </a:rPr>
              <a:t>не развивается</a:t>
            </a:r>
            <a:r>
              <a:rPr lang="ru-RU" sz="4400" b="1" dirty="0">
                <a:latin typeface="Arial Black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6"/>
          <p:cNvSpPr txBox="1">
            <a:spLocks noChangeArrowheads="1"/>
          </p:cNvSpPr>
          <p:nvPr/>
        </p:nvSpPr>
        <p:spPr bwMode="auto">
          <a:xfrm>
            <a:off x="381000" y="762000"/>
            <a:ext cx="8480425" cy="707886"/>
          </a:xfrm>
          <a:prstGeom prst="rect">
            <a:avLst/>
          </a:prstGeom>
          <a:solidFill>
            <a:srgbClr val="F1ADE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000" b="1" dirty="0"/>
              <a:t>Местный воспалительный ответ</a:t>
            </a:r>
          </a:p>
        </p:txBody>
      </p:sp>
      <p:sp>
        <p:nvSpPr>
          <p:cNvPr id="23556" name="TextBox 15"/>
          <p:cNvSpPr txBox="1">
            <a:spLocks noChangeArrowheads="1"/>
          </p:cNvSpPr>
          <p:nvPr/>
        </p:nvSpPr>
        <p:spPr bwMode="auto">
          <a:xfrm>
            <a:off x="152400" y="2133600"/>
            <a:ext cx="8763000" cy="4111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 dirty="0"/>
              <a:t>Основная цель воспаления:</a:t>
            </a:r>
          </a:p>
          <a:p>
            <a:pPr algn="ctr"/>
            <a:r>
              <a:rPr lang="ru-RU" sz="4400" b="1" dirty="0"/>
              <a:t>- ограничение развития инфекции зоной первичного поражения </a:t>
            </a:r>
          </a:p>
          <a:p>
            <a:pPr algn="ctr"/>
            <a:r>
              <a:rPr lang="ru-RU" sz="4400" b="1" dirty="0"/>
              <a:t>-</a:t>
            </a:r>
            <a:r>
              <a:rPr lang="ru-RU" sz="4400" b="1" dirty="0" err="1"/>
              <a:t>эрадикация</a:t>
            </a:r>
            <a:r>
              <a:rPr lang="ru-RU" sz="4400" b="1" dirty="0"/>
              <a:t>  (удаление) возбудителя, повреждений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 descr="Букет"/>
          <p:cNvSpPr txBox="1">
            <a:spLocks noChangeArrowheads="1"/>
          </p:cNvSpPr>
          <p:nvPr/>
        </p:nvSpPr>
        <p:spPr bwMode="auto">
          <a:xfrm>
            <a:off x="609600" y="212725"/>
            <a:ext cx="8002588" cy="701675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/>
              <a:t>Повреждение, инфицирование</a:t>
            </a:r>
          </a:p>
        </p:txBody>
      </p:sp>
      <p:sp>
        <p:nvSpPr>
          <p:cNvPr id="30724" name="TextBox 7"/>
          <p:cNvSpPr txBox="1">
            <a:spLocks noChangeArrowheads="1"/>
          </p:cNvSpPr>
          <p:nvPr/>
        </p:nvSpPr>
        <p:spPr bwMode="auto">
          <a:xfrm>
            <a:off x="228600" y="990600"/>
            <a:ext cx="8686800" cy="563231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600" b="1" dirty="0" smtClean="0"/>
              <a:t>Если происходит неконтролируемый </a:t>
            </a:r>
            <a:r>
              <a:rPr lang="ru-RU" sz="3600" b="1" dirty="0"/>
              <a:t>выброс про и противовоспалительных  </a:t>
            </a:r>
            <a:r>
              <a:rPr lang="ru-RU" sz="3600" b="1" dirty="0" err="1" smtClean="0"/>
              <a:t>цитокинов</a:t>
            </a:r>
            <a:r>
              <a:rPr lang="ru-RU" sz="3600" b="1" dirty="0" smtClean="0"/>
              <a:t> и возникает их дисбаланс,  начинается их безудержная продукция </a:t>
            </a:r>
            <a:r>
              <a:rPr lang="ru-RU" sz="3600" b="1" dirty="0"/>
              <a:t>и </a:t>
            </a:r>
            <a:r>
              <a:rPr lang="ru-RU" sz="3600" b="1" dirty="0" smtClean="0"/>
              <a:t>при недостаточности </a:t>
            </a:r>
            <a:r>
              <a:rPr lang="ru-RU" sz="3600" b="1" dirty="0"/>
              <a:t>ограничивающих </a:t>
            </a:r>
            <a:r>
              <a:rPr lang="ru-RU" sz="3600" b="1" dirty="0" smtClean="0"/>
              <a:t>механизмов </a:t>
            </a:r>
            <a:r>
              <a:rPr lang="ru-RU" sz="3600" b="1" dirty="0" err="1" smtClean="0"/>
              <a:t>цитокины</a:t>
            </a:r>
            <a:r>
              <a:rPr lang="ru-RU" sz="3600" b="1" dirty="0" smtClean="0"/>
              <a:t> </a:t>
            </a:r>
            <a:r>
              <a:rPr lang="ru-RU" sz="3600" b="1" dirty="0"/>
              <a:t>превращаются из факторов защиты в факторы агрессии и может </a:t>
            </a:r>
            <a:r>
              <a:rPr lang="ru-RU" sz="3600" b="1" dirty="0" smtClean="0"/>
              <a:t>возникать повреждение органов, тканей и развиваться органно-системные расстройства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6"/>
          <p:cNvSpPr txBox="1">
            <a:spLocks noChangeArrowheads="1"/>
          </p:cNvSpPr>
          <p:nvPr/>
        </p:nvSpPr>
        <p:spPr bwMode="auto">
          <a:xfrm>
            <a:off x="0" y="0"/>
            <a:ext cx="8839200" cy="686435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/>
              <a:t>2. </a:t>
            </a:r>
            <a:r>
              <a:rPr lang="ru-RU" sz="3600" b="1" dirty="0"/>
              <a:t>Местный воспалительный ответ</a:t>
            </a:r>
          </a:p>
          <a:p>
            <a:r>
              <a:rPr lang="ru-RU" sz="3600" b="1" dirty="0"/>
              <a:t> недостаточен, ограничительные</a:t>
            </a:r>
          </a:p>
          <a:p>
            <a:r>
              <a:rPr lang="ru-RU" sz="3600" b="1" dirty="0"/>
              <a:t> механизмы не срабатывают:</a:t>
            </a:r>
          </a:p>
          <a:p>
            <a:endParaRPr lang="ru-RU" sz="3600" b="1" dirty="0"/>
          </a:p>
          <a:p>
            <a:endParaRPr lang="ru-RU" sz="3600" b="1" dirty="0"/>
          </a:p>
          <a:p>
            <a:endParaRPr lang="ru-RU" sz="4000" b="1" dirty="0"/>
          </a:p>
          <a:p>
            <a:pPr>
              <a:buFontTx/>
              <a:buChar char="-"/>
            </a:pPr>
            <a:r>
              <a:rPr lang="ru-RU" sz="4000" b="1" dirty="0"/>
              <a:t> </a:t>
            </a:r>
            <a:r>
              <a:rPr lang="ru-RU" sz="3600" b="1" dirty="0"/>
              <a:t>Особо вирулентная и патогенная </a:t>
            </a:r>
          </a:p>
          <a:p>
            <a:r>
              <a:rPr lang="ru-RU" sz="3600" b="1" dirty="0"/>
              <a:t>микрофлора преодолевает защитные барьеры</a:t>
            </a:r>
          </a:p>
          <a:p>
            <a:r>
              <a:rPr lang="ru-RU" sz="3600" b="1" dirty="0"/>
              <a:t>- Обычные микроорганизмы при  </a:t>
            </a:r>
          </a:p>
          <a:p>
            <a:r>
              <a:rPr lang="ru-RU" sz="3600" b="1" dirty="0"/>
              <a:t>недостаточности защитных механизмов</a:t>
            </a:r>
          </a:p>
        </p:txBody>
      </p:sp>
      <p:sp>
        <p:nvSpPr>
          <p:cNvPr id="32771" name="Text Box 11"/>
          <p:cNvSpPr txBox="1">
            <a:spLocks noChangeArrowheads="1"/>
          </p:cNvSpPr>
          <p:nvPr/>
        </p:nvSpPr>
        <p:spPr bwMode="auto">
          <a:xfrm>
            <a:off x="250825" y="1905000"/>
            <a:ext cx="8435975" cy="13112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>
                <a:solidFill>
                  <a:srgbClr val="FF0066"/>
                </a:solidFill>
              </a:rPr>
              <a:t>системная воспалительная</a:t>
            </a:r>
          </a:p>
          <a:p>
            <a:pPr algn="ctr"/>
            <a:r>
              <a:rPr lang="ru-RU" sz="4000" b="1">
                <a:solidFill>
                  <a:srgbClr val="FF0066"/>
                </a:solidFill>
              </a:rPr>
              <a:t> реакция развивается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685800" y="228600"/>
            <a:ext cx="7696200" cy="2209800"/>
          </a:xfrm>
          <a:prstGeom prst="ellipse">
            <a:avLst/>
          </a:prstGeom>
          <a:solidFill>
            <a:srgbClr val="00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err="1" smtClean="0">
                <a:solidFill>
                  <a:srgbClr val="FFFF00"/>
                </a:solidFill>
              </a:rPr>
              <a:t>Гиперпродукция</a:t>
            </a:r>
            <a:r>
              <a:rPr lang="ru-RU" sz="4000" b="1" dirty="0" smtClean="0">
                <a:solidFill>
                  <a:srgbClr val="FFFF00"/>
                </a:solidFill>
              </a:rPr>
              <a:t> </a:t>
            </a:r>
            <a:r>
              <a:rPr lang="ru-RU" sz="4000" b="1" dirty="0" err="1" smtClean="0">
                <a:solidFill>
                  <a:srgbClr val="FFFF00"/>
                </a:solidFill>
              </a:rPr>
              <a:t>провоспалительных</a:t>
            </a:r>
            <a:r>
              <a:rPr lang="ru-RU" sz="4000" b="1" dirty="0" smtClean="0">
                <a:solidFill>
                  <a:srgbClr val="FFFF00"/>
                </a:solidFill>
              </a:rPr>
              <a:t> </a:t>
            </a:r>
            <a:r>
              <a:rPr lang="ru-RU" sz="4000" b="1" dirty="0" err="1" smtClean="0">
                <a:solidFill>
                  <a:srgbClr val="FFFF00"/>
                </a:solidFill>
              </a:rPr>
              <a:t>цитокинов</a:t>
            </a:r>
            <a:endParaRPr lang="ru-RU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438400"/>
            <a:ext cx="9144000" cy="4031873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3200" dirty="0" smtClean="0">
                <a:latin typeface="Arial Black" pitchFamily="34" charset="0"/>
              </a:rPr>
              <a:t>Снижается периферический сосудистый тонус (снижение АД)</a:t>
            </a:r>
          </a:p>
          <a:p>
            <a:pPr>
              <a:buFont typeface="Wingdings" pitchFamily="2" charset="2"/>
              <a:buChar char="§"/>
            </a:pPr>
            <a:r>
              <a:rPr lang="ru-RU" sz="3200" dirty="0" smtClean="0">
                <a:latin typeface="Arial Black" pitchFamily="34" charset="0"/>
              </a:rPr>
              <a:t>Прогрессирует </a:t>
            </a:r>
            <a:r>
              <a:rPr lang="ru-RU" sz="3200" dirty="0" err="1" smtClean="0">
                <a:latin typeface="Arial Black" pitchFamily="34" charset="0"/>
              </a:rPr>
              <a:t>миокардиальная</a:t>
            </a:r>
            <a:r>
              <a:rPr lang="ru-RU" sz="3200" dirty="0" smtClean="0">
                <a:latin typeface="Arial Black" pitchFamily="34" charset="0"/>
              </a:rPr>
              <a:t> дисфункция (нарушение сокращения)</a:t>
            </a:r>
          </a:p>
          <a:p>
            <a:pPr>
              <a:buFont typeface="Wingdings" pitchFamily="2" charset="2"/>
              <a:buChar char="§"/>
            </a:pPr>
            <a:r>
              <a:rPr lang="ru-RU" sz="3200" dirty="0" smtClean="0">
                <a:latin typeface="Arial Black" pitchFamily="34" charset="0"/>
              </a:rPr>
              <a:t>Уменьшается ОЦК вследствие: </a:t>
            </a:r>
          </a:p>
          <a:p>
            <a:r>
              <a:rPr lang="ru-RU" sz="3200" dirty="0" smtClean="0">
                <a:latin typeface="Arial Black" pitchFamily="34" charset="0"/>
              </a:rPr>
              <a:t>повышения сосудистой проницаемости и секвестрации крови в микроциркуляторное русло</a:t>
            </a:r>
            <a:endParaRPr lang="ru-RU" sz="32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ext Box 6"/>
          <p:cNvSpPr txBox="1">
            <a:spLocks noChangeArrowheads="1"/>
          </p:cNvSpPr>
          <p:nvPr/>
        </p:nvSpPr>
        <p:spPr bwMode="auto">
          <a:xfrm>
            <a:off x="152400" y="1219200"/>
            <a:ext cx="8839200" cy="5078313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57175" indent="-85725" algn="ctr">
              <a:defRPr/>
            </a:pPr>
            <a:r>
              <a:rPr lang="ru-RU" sz="5400" b="1" dirty="0"/>
              <a:t>в кровоток могут попадать</a:t>
            </a:r>
          </a:p>
          <a:p>
            <a:pPr marL="257175" indent="-85725" algn="ctr">
              <a:defRPr/>
            </a:pPr>
            <a:r>
              <a:rPr lang="ru-RU" sz="5400" b="1" dirty="0"/>
              <a:t>микроорганизмы, </a:t>
            </a:r>
          </a:p>
          <a:p>
            <a:pPr marL="371475" indent="-114300" algn="ctr">
              <a:defRPr/>
            </a:pPr>
            <a:r>
              <a:rPr lang="ru-RU" sz="5400" b="1" dirty="0"/>
              <a:t>продукты их </a:t>
            </a:r>
            <a:r>
              <a:rPr lang="ru-RU" sz="5400" b="1" dirty="0" smtClean="0"/>
              <a:t>жизнедеятельности или </a:t>
            </a:r>
            <a:endParaRPr lang="ru-RU" sz="5400" b="1" dirty="0"/>
          </a:p>
          <a:p>
            <a:pPr marL="371475" indent="-114300" algn="ctr">
              <a:defRPr/>
            </a:pPr>
            <a:r>
              <a:rPr lang="ru-RU" sz="5400" b="1" dirty="0" smtClean="0"/>
              <a:t>распада, эндо или экзотоксины</a:t>
            </a:r>
            <a:endParaRPr lang="ru-RU" sz="5400" b="1" dirty="0"/>
          </a:p>
        </p:txBody>
      </p:sp>
      <p:sp>
        <p:nvSpPr>
          <p:cNvPr id="33795" name="Text Box 11"/>
          <p:cNvSpPr txBox="1">
            <a:spLocks noChangeArrowheads="1"/>
          </p:cNvSpPr>
          <p:nvPr/>
        </p:nvSpPr>
        <p:spPr bwMode="auto">
          <a:xfrm>
            <a:off x="150813" y="457200"/>
            <a:ext cx="8688387" cy="7080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rgbClr val="FF0066"/>
                </a:solidFill>
              </a:rPr>
              <a:t>Системная воспалительная реакция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37160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ru-RU" sz="3600" dirty="0" smtClean="0">
                <a:latin typeface="Arial Black" pitchFamily="34" charset="0"/>
              </a:rPr>
              <a:t>В конце 80-х годов клинические испытания </a:t>
            </a:r>
            <a:r>
              <a:rPr lang="ru-RU" sz="3600" dirty="0" err="1" smtClean="0">
                <a:latin typeface="Arial Black" pitchFamily="34" charset="0"/>
              </a:rPr>
              <a:t>метилпреднизолона</a:t>
            </a:r>
            <a:endParaRPr lang="ru-RU" sz="3600" dirty="0" smtClean="0">
              <a:latin typeface="Arial Black" pitchFamily="34" charset="0"/>
            </a:endParaRPr>
          </a:p>
        </p:txBody>
      </p:sp>
      <p:sp>
        <p:nvSpPr>
          <p:cNvPr id="22531" name="TextBox 2"/>
          <p:cNvSpPr txBox="1">
            <a:spLocks noChangeArrowheads="1"/>
          </p:cNvSpPr>
          <p:nvPr/>
        </p:nvSpPr>
        <p:spPr bwMode="auto">
          <a:xfrm>
            <a:off x="228600" y="1676400"/>
            <a:ext cx="8610600" cy="286232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b="1" dirty="0">
                <a:latin typeface="Arial Black" pitchFamily="34" charset="0"/>
              </a:rPr>
              <a:t>В 1991г состоялась Чикагская</a:t>
            </a:r>
          </a:p>
          <a:p>
            <a:r>
              <a:rPr lang="ru-RU" sz="3600" b="1" dirty="0">
                <a:latin typeface="Arial Black" pitchFamily="34" charset="0"/>
              </a:rPr>
              <a:t> согласительная конференция </a:t>
            </a:r>
            <a:r>
              <a:rPr lang="ru-RU" sz="3600" b="1" dirty="0" smtClean="0">
                <a:latin typeface="Arial Black" pitchFamily="34" charset="0"/>
              </a:rPr>
              <a:t>по </a:t>
            </a:r>
            <a:r>
              <a:rPr lang="ru-RU" sz="3600" b="1" dirty="0">
                <a:latin typeface="Arial Black" pitchFamily="34" charset="0"/>
              </a:rPr>
              <a:t>сепсису общества пульмонологов и реаниматологов США</a:t>
            </a:r>
          </a:p>
        </p:txBody>
      </p:sp>
      <p:sp>
        <p:nvSpPr>
          <p:cNvPr id="22532" name="TextBox 3"/>
          <p:cNvSpPr txBox="1">
            <a:spLocks noChangeArrowheads="1"/>
          </p:cNvSpPr>
          <p:nvPr/>
        </p:nvSpPr>
        <p:spPr bwMode="auto">
          <a:xfrm>
            <a:off x="228600" y="4473575"/>
            <a:ext cx="8686800" cy="230822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b="1" dirty="0">
                <a:latin typeface="Arial Black" pitchFamily="34" charset="0"/>
              </a:rPr>
              <a:t>Принято  определение сепсиса, </a:t>
            </a:r>
          </a:p>
          <a:p>
            <a:r>
              <a:rPr lang="ru-RU" sz="3600" b="1" dirty="0" smtClean="0">
                <a:latin typeface="Arial Black" pitchFamily="34" charset="0"/>
              </a:rPr>
              <a:t>терминология</a:t>
            </a:r>
            <a:r>
              <a:rPr lang="ru-RU" sz="3600" b="1" dirty="0">
                <a:latin typeface="Arial Black" pitchFamily="34" charset="0"/>
              </a:rPr>
              <a:t>, </a:t>
            </a:r>
            <a:r>
              <a:rPr lang="ru-RU" sz="3600" b="1" dirty="0" smtClean="0">
                <a:latin typeface="Arial Black" pitchFamily="34" charset="0"/>
              </a:rPr>
              <a:t>утверждены </a:t>
            </a:r>
            <a:r>
              <a:rPr lang="ru-RU" sz="3600" b="1" dirty="0">
                <a:latin typeface="Arial Black" pitchFamily="34" charset="0"/>
              </a:rPr>
              <a:t>основные </a:t>
            </a:r>
            <a:r>
              <a:rPr lang="ru-RU" sz="3600" b="1" dirty="0" smtClean="0">
                <a:latin typeface="Arial Black" pitchFamily="34" charset="0"/>
              </a:rPr>
              <a:t>принципы диагностики </a:t>
            </a:r>
            <a:r>
              <a:rPr lang="ru-RU" sz="3600" b="1" dirty="0">
                <a:latin typeface="Arial Black" pitchFamily="34" charset="0"/>
              </a:rPr>
              <a:t>и лечения сепсиса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Oval 4"/>
          <p:cNvSpPr>
            <a:spLocks noChangeArrowheads="1"/>
          </p:cNvSpPr>
          <p:nvPr/>
        </p:nvSpPr>
        <p:spPr bwMode="auto">
          <a:xfrm>
            <a:off x="3505200" y="381000"/>
            <a:ext cx="5105400" cy="1371600"/>
          </a:xfrm>
          <a:prstGeom prst="ellipse">
            <a:avLst/>
          </a:prstGeom>
          <a:solidFill>
            <a:srgbClr val="F9A5E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 dirty="0">
                <a:latin typeface="Arial Black" pitchFamily="34" charset="0"/>
              </a:rPr>
              <a:t>Внешний фактор</a:t>
            </a:r>
          </a:p>
        </p:txBody>
      </p:sp>
      <p:sp>
        <p:nvSpPr>
          <p:cNvPr id="34819" name="Rectangle 6"/>
          <p:cNvSpPr>
            <a:spLocks noChangeArrowheads="1"/>
          </p:cNvSpPr>
          <p:nvPr/>
        </p:nvSpPr>
        <p:spPr bwMode="auto">
          <a:xfrm>
            <a:off x="990600" y="2209800"/>
            <a:ext cx="5867400" cy="914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 dirty="0">
                <a:latin typeface="Arial Black" pitchFamily="34" charset="0"/>
              </a:rPr>
              <a:t>Продукция </a:t>
            </a:r>
            <a:r>
              <a:rPr lang="ru-RU" sz="3600" b="1" dirty="0" err="1">
                <a:latin typeface="Arial Black" pitchFamily="34" charset="0"/>
              </a:rPr>
              <a:t>цитокинов</a:t>
            </a:r>
            <a:endParaRPr lang="ru-RU" sz="3600" b="1" dirty="0">
              <a:latin typeface="Arial Black" pitchFamily="34" charset="0"/>
            </a:endParaRPr>
          </a:p>
        </p:txBody>
      </p:sp>
      <p:sp>
        <p:nvSpPr>
          <p:cNvPr id="34820" name="Rectangle 8"/>
          <p:cNvSpPr>
            <a:spLocks noChangeArrowheads="1"/>
          </p:cNvSpPr>
          <p:nvPr/>
        </p:nvSpPr>
        <p:spPr bwMode="auto">
          <a:xfrm>
            <a:off x="381000" y="3657600"/>
            <a:ext cx="7924800" cy="8382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 dirty="0">
                <a:latin typeface="Arial Black" pitchFamily="34" charset="0"/>
              </a:rPr>
              <a:t>Выброс </a:t>
            </a:r>
            <a:r>
              <a:rPr lang="ru-RU" sz="3600" b="1" dirty="0" err="1">
                <a:latin typeface="Arial Black" pitchFamily="34" charset="0"/>
              </a:rPr>
              <a:t>интерлейкинов</a:t>
            </a:r>
            <a:r>
              <a:rPr lang="ru-RU" sz="3600" b="1" dirty="0">
                <a:latin typeface="Arial Black" pitchFamily="34" charset="0"/>
              </a:rPr>
              <a:t> и </a:t>
            </a:r>
            <a:r>
              <a:rPr lang="ru-RU" sz="3600" b="1" dirty="0" err="1">
                <a:latin typeface="Arial Black" pitchFamily="34" charset="0"/>
              </a:rPr>
              <a:t>др</a:t>
            </a:r>
            <a:endParaRPr lang="ru-RU" sz="3600" b="1" dirty="0">
              <a:latin typeface="Arial Black" pitchFamily="34" charset="0"/>
            </a:endParaRPr>
          </a:p>
        </p:txBody>
      </p:sp>
      <p:sp>
        <p:nvSpPr>
          <p:cNvPr id="34821" name="Oval 10"/>
          <p:cNvSpPr>
            <a:spLocks noChangeArrowheads="1"/>
          </p:cNvSpPr>
          <p:nvPr/>
        </p:nvSpPr>
        <p:spPr bwMode="auto">
          <a:xfrm>
            <a:off x="2362200" y="4724400"/>
            <a:ext cx="6781800" cy="2133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 dirty="0">
                <a:latin typeface="Arial Black" pitchFamily="34" charset="0"/>
              </a:rPr>
              <a:t>Ответная реакция</a:t>
            </a:r>
          </a:p>
          <a:p>
            <a:pPr algn="ctr"/>
            <a:r>
              <a:rPr lang="ru-RU" sz="3600" b="1" dirty="0">
                <a:latin typeface="Arial Black" pitchFamily="34" charset="0"/>
              </a:rPr>
              <a:t>системного характера</a:t>
            </a:r>
          </a:p>
        </p:txBody>
      </p:sp>
      <p:sp>
        <p:nvSpPr>
          <p:cNvPr id="34822" name="Line 18"/>
          <p:cNvSpPr>
            <a:spLocks noChangeShapeType="1"/>
          </p:cNvSpPr>
          <p:nvPr/>
        </p:nvSpPr>
        <p:spPr bwMode="auto">
          <a:xfrm flipH="1">
            <a:off x="990600" y="3124200"/>
            <a:ext cx="838200" cy="533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4823" name="Line 24"/>
          <p:cNvSpPr>
            <a:spLocks noChangeShapeType="1"/>
          </p:cNvSpPr>
          <p:nvPr/>
        </p:nvSpPr>
        <p:spPr bwMode="auto">
          <a:xfrm>
            <a:off x="1143000" y="4495800"/>
            <a:ext cx="1219200" cy="1295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4824" name="Line 25"/>
          <p:cNvSpPr>
            <a:spLocks noChangeShapeType="1"/>
          </p:cNvSpPr>
          <p:nvPr/>
        </p:nvSpPr>
        <p:spPr bwMode="auto">
          <a:xfrm flipH="1">
            <a:off x="2667000" y="1371600"/>
            <a:ext cx="121920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41300"/>
            <a:ext cx="6045200" cy="1154113"/>
          </a:xfrm>
          <a:solidFill>
            <a:srgbClr val="FF9966"/>
          </a:solidFill>
        </p:spPr>
        <p:txBody>
          <a:bodyPr/>
          <a:lstStyle/>
          <a:p>
            <a:pPr algn="ctr" eaLnBrk="1" hangingPunct="1"/>
            <a:r>
              <a:rPr lang="ru-RU" sz="4800" b="1" dirty="0" smtClean="0"/>
              <a:t>Бактериемия</a:t>
            </a:r>
          </a:p>
        </p:txBody>
      </p:sp>
      <p:sp>
        <p:nvSpPr>
          <p:cNvPr id="35843" name="Oval 4"/>
          <p:cNvSpPr>
            <a:spLocks noChangeArrowheads="1"/>
          </p:cNvSpPr>
          <p:nvPr/>
        </p:nvSpPr>
        <p:spPr bwMode="auto">
          <a:xfrm>
            <a:off x="304800" y="2286000"/>
            <a:ext cx="4191000" cy="1524000"/>
          </a:xfrm>
          <a:prstGeom prst="ellipse">
            <a:avLst/>
          </a:prstGeom>
          <a:solidFill>
            <a:srgbClr val="33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 dirty="0">
                <a:latin typeface="Arial Black" pitchFamily="34" charset="0"/>
              </a:rPr>
              <a:t>транзиторная</a:t>
            </a:r>
          </a:p>
        </p:txBody>
      </p:sp>
      <p:sp>
        <p:nvSpPr>
          <p:cNvPr id="35844" name="Oval 6"/>
          <p:cNvSpPr>
            <a:spLocks noChangeArrowheads="1"/>
          </p:cNvSpPr>
          <p:nvPr/>
        </p:nvSpPr>
        <p:spPr bwMode="auto">
          <a:xfrm>
            <a:off x="4724400" y="2286000"/>
            <a:ext cx="3886200" cy="1524000"/>
          </a:xfrm>
          <a:prstGeom prst="ellipse">
            <a:avLst/>
          </a:prstGeom>
          <a:solidFill>
            <a:srgbClr val="33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 dirty="0">
                <a:latin typeface="Arial Black" pitchFamily="34" charset="0"/>
              </a:rPr>
              <a:t>устойчивая</a:t>
            </a:r>
          </a:p>
        </p:txBody>
      </p:sp>
      <p:sp>
        <p:nvSpPr>
          <p:cNvPr id="35845" name="Line 12"/>
          <p:cNvSpPr>
            <a:spLocks noChangeShapeType="1"/>
          </p:cNvSpPr>
          <p:nvPr/>
        </p:nvSpPr>
        <p:spPr bwMode="auto">
          <a:xfrm flipH="1">
            <a:off x="2438400" y="1447800"/>
            <a:ext cx="1905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846" name="Line 13"/>
          <p:cNvSpPr>
            <a:spLocks noChangeShapeType="1"/>
          </p:cNvSpPr>
          <p:nvPr/>
        </p:nvSpPr>
        <p:spPr bwMode="auto">
          <a:xfrm>
            <a:off x="4343400" y="1447800"/>
            <a:ext cx="1828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847" name="Rectangle 14"/>
          <p:cNvSpPr>
            <a:spLocks noChangeArrowheads="1"/>
          </p:cNvSpPr>
          <p:nvPr/>
        </p:nvSpPr>
        <p:spPr bwMode="auto">
          <a:xfrm>
            <a:off x="304800" y="4038600"/>
            <a:ext cx="5410200" cy="251460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 dirty="0">
                <a:latin typeface="Arial Black" pitchFamily="34" charset="0"/>
              </a:rPr>
              <a:t>В </a:t>
            </a:r>
            <a:r>
              <a:rPr lang="ru-RU" sz="3600" b="1" dirty="0">
                <a:latin typeface="Arial Black" pitchFamily="34" charset="0"/>
              </a:rPr>
              <a:t>5-7%</a:t>
            </a:r>
            <a:r>
              <a:rPr lang="ru-RU" sz="3200" b="1" dirty="0">
                <a:latin typeface="Arial Black" pitchFamily="34" charset="0"/>
              </a:rPr>
              <a:t> случаев при</a:t>
            </a:r>
          </a:p>
          <a:p>
            <a:pPr algn="ctr"/>
            <a:r>
              <a:rPr lang="ru-RU" sz="3200" b="1" dirty="0">
                <a:latin typeface="Arial Black" pitchFamily="34" charset="0"/>
              </a:rPr>
              <a:t> катетеризации</a:t>
            </a:r>
          </a:p>
          <a:p>
            <a:pPr algn="ctr"/>
            <a:r>
              <a:rPr lang="ru-RU" sz="3200" b="1" dirty="0">
                <a:latin typeface="Arial Black" pitchFamily="34" charset="0"/>
              </a:rPr>
              <a:t> мочевого пузыря,</a:t>
            </a:r>
          </a:p>
          <a:p>
            <a:pPr algn="ctr"/>
            <a:r>
              <a:rPr lang="ru-RU" sz="3200" b="1" dirty="0">
                <a:latin typeface="Arial Black" pitchFamily="34" charset="0"/>
              </a:rPr>
              <a:t>в 100% при ФГС, ФБС, </a:t>
            </a:r>
          </a:p>
          <a:p>
            <a:pPr algn="ctr"/>
            <a:r>
              <a:rPr lang="ru-RU" sz="3200" b="1" dirty="0">
                <a:latin typeface="Arial Black" pitchFamily="34" charset="0"/>
              </a:rPr>
              <a:t>после лечения зубов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 descr="Водяные капли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1600200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 eaLnBrk="1" hangingPunct="1"/>
            <a:r>
              <a:rPr lang="ru-RU" sz="3600" b="1" dirty="0" smtClean="0">
                <a:latin typeface="Arial Black" pitchFamily="34" charset="0"/>
              </a:rPr>
              <a:t>Инфекция (бактериемия)  не является причиной сепсиса</a:t>
            </a:r>
          </a:p>
        </p:txBody>
      </p:sp>
      <p:sp>
        <p:nvSpPr>
          <p:cNvPr id="36867" name="Rectangle 5" descr="Букет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438400"/>
            <a:ext cx="7848600" cy="3962400"/>
          </a:xfrm>
          <a:blipFill dpi="0" rotWithShape="0">
            <a:blip r:embed="rId3"/>
            <a:srcRect/>
            <a:tile tx="0" ty="0" sx="100000" sy="100000" flip="none" algn="tl"/>
          </a:blipFill>
        </p:spPr>
        <p:txBody>
          <a:bodyPr/>
          <a:lstStyle/>
          <a:p>
            <a:pPr algn="ctr" eaLnBrk="1" hangingPunct="1"/>
            <a:r>
              <a:rPr lang="ru-RU" sz="4000" b="1" dirty="0" smtClean="0">
                <a:latin typeface="Arial Black" pitchFamily="34" charset="0"/>
              </a:rPr>
              <a:t>Патологические сдвиги, развивающиеся при </a:t>
            </a:r>
            <a:r>
              <a:rPr lang="ru-RU" sz="4800" b="1" dirty="0" smtClean="0">
                <a:latin typeface="Arial Black" pitchFamily="34" charset="0"/>
              </a:rPr>
              <a:t>сепсисе,</a:t>
            </a:r>
            <a:r>
              <a:rPr lang="ru-RU" sz="4000" b="1" dirty="0" smtClean="0">
                <a:latin typeface="Arial Black" pitchFamily="34" charset="0"/>
              </a:rPr>
              <a:t> являются следствием неадекватной ответной реакции организма на инфекцию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8358246" cy="59093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atin typeface="Arial Black" pitchFamily="34" charset="0"/>
              </a:rPr>
              <a:t>сепсис</a:t>
            </a:r>
            <a:r>
              <a:rPr lang="ru-RU" sz="3600" b="1" dirty="0" smtClean="0">
                <a:latin typeface="Arial Black" pitchFamily="34" charset="0"/>
              </a:rPr>
              <a:t> – </a:t>
            </a:r>
          </a:p>
          <a:p>
            <a:pPr algn="ctr"/>
            <a:r>
              <a:rPr lang="ru-RU" sz="3600" b="1" dirty="0" smtClean="0">
                <a:latin typeface="Arial Black" pitchFamily="34" charset="0"/>
              </a:rPr>
              <a:t>это</a:t>
            </a:r>
            <a:r>
              <a:rPr lang="ru-RU" sz="3600" dirty="0" smtClean="0">
                <a:latin typeface="Arial Black" pitchFamily="34" charset="0"/>
              </a:rPr>
              <a:t> </a:t>
            </a:r>
            <a:r>
              <a:rPr lang="ru-RU" sz="3600" dirty="0" err="1" smtClean="0">
                <a:latin typeface="Arial Black" pitchFamily="34" charset="0"/>
              </a:rPr>
              <a:t>жизнеугрожаемая</a:t>
            </a:r>
            <a:r>
              <a:rPr lang="ru-RU" sz="3600" dirty="0" smtClean="0">
                <a:latin typeface="Arial Black" pitchFamily="34" charset="0"/>
              </a:rPr>
              <a:t> острая органная дисфункция, возникающая в результате нарушения регуляции ответа </a:t>
            </a:r>
            <a:r>
              <a:rPr lang="ru-RU" sz="3600" dirty="0" err="1" smtClean="0">
                <a:latin typeface="Arial Black" pitchFamily="34" charset="0"/>
              </a:rPr>
              <a:t>макроорганизма</a:t>
            </a:r>
            <a:r>
              <a:rPr lang="ru-RU" sz="3600" dirty="0" smtClean="0">
                <a:latin typeface="Arial Black" pitchFamily="34" charset="0"/>
              </a:rPr>
              <a:t> на инфекцию, сопровождающаяся повреждением собственных тканей и органов</a:t>
            </a:r>
            <a:endParaRPr lang="ru-RU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 bwMode="auto">
          <a:xfrm>
            <a:off x="3200400" y="152400"/>
            <a:ext cx="3733800" cy="12192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инфекция</a:t>
            </a:r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304800" y="1600200"/>
            <a:ext cx="3200400" cy="1752600"/>
          </a:xfrm>
          <a:prstGeom prst="roundRect">
            <a:avLst/>
          </a:prstGeom>
          <a:solidFill>
            <a:srgbClr val="FF66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Макро-организм    </a:t>
            </a: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4953000" y="1600200"/>
            <a:ext cx="3962400" cy="2057400"/>
          </a:xfrm>
          <a:prstGeom prst="roundRect">
            <a:avLst/>
          </a:prstGeom>
          <a:solidFill>
            <a:srgbClr val="33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4000" dirty="0">
                <a:latin typeface="Arial Black" pitchFamily="34" charset="0"/>
              </a:rPr>
              <a:t>Нарушение регуляции ответа</a:t>
            </a: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381000" y="3886200"/>
            <a:ext cx="8534400" cy="2667000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Повреждение собственных тканей и органов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dirty="0" err="1" smtClean="0">
                <a:latin typeface="Arial Black" pitchFamily="34" charset="0"/>
              </a:rPr>
              <a:t>Жизнеугрожающая</a:t>
            </a:r>
            <a:r>
              <a:rPr lang="ru-RU" sz="4000" dirty="0" smtClean="0">
                <a:latin typeface="Arial Black" pitchFamily="34" charset="0"/>
              </a:rPr>
              <a:t> острая органная дисфункция</a:t>
            </a:r>
            <a:endParaRPr kumimoji="1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cxnSp>
        <p:nvCxnSpPr>
          <p:cNvPr id="13" name="Прямая со стрелкой 12"/>
          <p:cNvCxnSpPr>
            <a:stCxn id="3" idx="1"/>
          </p:cNvCxnSpPr>
          <p:nvPr/>
        </p:nvCxnSpPr>
        <p:spPr bwMode="auto">
          <a:xfrm rot="10800000" flipV="1">
            <a:off x="2362200" y="762000"/>
            <a:ext cx="838200" cy="8382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6" idx="1"/>
          </p:cNvCxnSpPr>
          <p:nvPr/>
        </p:nvCxnSpPr>
        <p:spPr bwMode="auto">
          <a:xfrm>
            <a:off x="3429000" y="2362200"/>
            <a:ext cx="1524000" cy="2667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6" idx="1"/>
          </p:cNvCxnSpPr>
          <p:nvPr/>
        </p:nvCxnSpPr>
        <p:spPr bwMode="auto">
          <a:xfrm rot="10800000" flipV="1">
            <a:off x="3962400" y="2628900"/>
            <a:ext cx="990600" cy="12573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76200"/>
            <a:ext cx="8686800" cy="67403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Arial Black" pitchFamily="34" charset="0"/>
              </a:rPr>
              <a:t>Сепсис отличается от банальной инфекции тем, что нарушается нормальный ответ </a:t>
            </a:r>
            <a:r>
              <a:rPr lang="ru-RU" sz="3600" dirty="0" err="1" smtClean="0">
                <a:latin typeface="Arial Black" pitchFamily="34" charset="0"/>
              </a:rPr>
              <a:t>макроорганизма</a:t>
            </a:r>
            <a:r>
              <a:rPr lang="ru-RU" sz="3600" dirty="0" smtClean="0">
                <a:latin typeface="Arial Black" pitchFamily="34" charset="0"/>
              </a:rPr>
              <a:t> на внедрение инфекции и возникает повреждение собственных тканей и органов и развивается органная недостаточность</a:t>
            </a:r>
          </a:p>
          <a:p>
            <a:pPr>
              <a:buFont typeface="Arial" pitchFamily="34" charset="0"/>
              <a:buChar char="•"/>
            </a:pPr>
            <a:endParaRPr lang="ru-RU" sz="3600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Arial Black" pitchFamily="34" charset="0"/>
              </a:rPr>
              <a:t>Вовлечение в процесс каждой новой системы увеличивает летальность на 15-20%</a:t>
            </a:r>
            <a:endParaRPr lang="ru-RU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214546" y="304800"/>
            <a:ext cx="4643470" cy="1295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Arial Black" pitchFamily="34" charset="0"/>
              </a:rPr>
              <a:t>Диагностика сепсиса</a:t>
            </a:r>
            <a:endParaRPr lang="ru-RU" sz="3200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4929199"/>
            <a:ext cx="8001056" cy="15696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Arial Black" pitchFamily="34" charset="0"/>
              </a:rPr>
              <a:t>индекс шкалы SOFA, изменяется на 2 балла и более от исходного значения</a:t>
            </a:r>
            <a:endParaRPr lang="ru-RU" sz="3200" b="1" dirty="0"/>
          </a:p>
        </p:txBody>
      </p:sp>
      <p:sp>
        <p:nvSpPr>
          <p:cNvPr id="4" name="Овал 3"/>
          <p:cNvSpPr/>
          <p:nvPr/>
        </p:nvSpPr>
        <p:spPr>
          <a:xfrm>
            <a:off x="0" y="1752600"/>
            <a:ext cx="5048280" cy="2971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Arial Black" pitchFamily="34" charset="0"/>
              </a:rPr>
              <a:t>подозреваемая или </a:t>
            </a:r>
          </a:p>
          <a:p>
            <a:pPr algn="ctr"/>
            <a:r>
              <a:rPr lang="ru-RU" sz="2800" b="1" dirty="0" err="1" smtClean="0">
                <a:solidFill>
                  <a:schemeClr val="tx1"/>
                </a:solidFill>
                <a:latin typeface="Arial Black" pitchFamily="34" charset="0"/>
              </a:rPr>
              <a:t>документирован-ная</a:t>
            </a:r>
            <a:r>
              <a:rPr lang="ru-RU" sz="2800" b="1" dirty="0" smtClean="0">
                <a:solidFill>
                  <a:schemeClr val="tx1"/>
                </a:solidFill>
                <a:latin typeface="Arial Black" pitchFamily="34" charset="0"/>
              </a:rPr>
              <a:t> инфекция</a:t>
            </a:r>
          </a:p>
          <a:p>
            <a:pPr algn="ctr"/>
            <a:endParaRPr lang="ru-RU" sz="2800" dirty="0"/>
          </a:p>
        </p:txBody>
      </p:sp>
      <p:sp>
        <p:nvSpPr>
          <p:cNvPr id="5" name="Овал 4"/>
          <p:cNvSpPr/>
          <p:nvPr/>
        </p:nvSpPr>
        <p:spPr>
          <a:xfrm>
            <a:off x="5062510" y="1676400"/>
            <a:ext cx="3929090" cy="260985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Arial Black" pitchFamily="34" charset="0"/>
              </a:rPr>
              <a:t>остро возникшая органная дисфункция</a:t>
            </a:r>
          </a:p>
          <a:p>
            <a:pPr algn="ctr"/>
            <a:endParaRPr lang="ru-RU" sz="2800" dirty="0"/>
          </a:p>
        </p:txBody>
      </p:sp>
      <p:cxnSp>
        <p:nvCxnSpPr>
          <p:cNvPr id="6" name="Прямая со стрелкой 5"/>
          <p:cNvCxnSpPr>
            <a:stCxn id="2" idx="4"/>
            <a:endCxn id="4" idx="7"/>
          </p:cNvCxnSpPr>
          <p:nvPr/>
        </p:nvCxnSpPr>
        <p:spPr>
          <a:xfrm rot="5400000">
            <a:off x="4128824" y="1780353"/>
            <a:ext cx="587610" cy="22730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2" idx="4"/>
          </p:cNvCxnSpPr>
          <p:nvPr/>
        </p:nvCxnSpPr>
        <p:spPr>
          <a:xfrm rot="16200000" flipH="1">
            <a:off x="4477940" y="1658540"/>
            <a:ext cx="838200" cy="7215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5" idx="4"/>
          </p:cNvCxnSpPr>
          <p:nvPr/>
        </p:nvCxnSpPr>
        <p:spPr>
          <a:xfrm rot="5400000">
            <a:off x="5508999" y="3339704"/>
            <a:ext cx="571504" cy="246460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1142984"/>
            <a:ext cx="8786842" cy="563231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 Black" pitchFamily="34" charset="0"/>
              </a:rPr>
              <a:t>В ее основу положен анализ дисфункции шести органных систем: дыхательной, сердечнососудистой, печеночной, </a:t>
            </a:r>
            <a:r>
              <a:rPr lang="ru-RU" sz="3600" b="1" dirty="0" err="1" smtClean="0">
                <a:latin typeface="Arial Black" pitchFamily="34" charset="0"/>
              </a:rPr>
              <a:t>коагуляционной</a:t>
            </a:r>
            <a:r>
              <a:rPr lang="ru-RU" sz="3600" b="1" dirty="0" smtClean="0">
                <a:latin typeface="Arial Black" pitchFamily="34" charset="0"/>
              </a:rPr>
              <a:t>, почечной и неврологической, которая может находиться в интервале от легкого нарушения функции (0 баллов) до тяжелой недостаточности (4 балла)</a:t>
            </a:r>
            <a:endParaRPr lang="ru-RU" sz="3600" b="1" dirty="0"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00200" y="381000"/>
            <a:ext cx="6096000" cy="646331"/>
          </a:xfrm>
          <a:prstGeom prst="rect">
            <a:avLst/>
          </a:prstGeom>
          <a:solidFill>
            <a:srgbClr val="F9A5E9"/>
          </a:solidFill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prstClr val="black"/>
                </a:solidFill>
                <a:latin typeface="Arial Black" pitchFamily="34" charset="0"/>
              </a:rPr>
              <a:t>Шкала</a:t>
            </a:r>
            <a:r>
              <a:rPr lang="ru-RU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smtClean="0">
                <a:solidFill>
                  <a:prstClr val="black"/>
                </a:solidFill>
              </a:rPr>
              <a:t>SOFA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endParaRPr lang="ru-RU" sz="36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76400" y="228600"/>
            <a:ext cx="5867400" cy="769441"/>
          </a:xfrm>
          <a:prstGeom prst="rect">
            <a:avLst/>
          </a:prstGeom>
          <a:solidFill>
            <a:srgbClr val="F1ADEC"/>
          </a:solidFill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prstClr val="black"/>
                </a:solidFill>
              </a:rPr>
              <a:t>Шкала </a:t>
            </a:r>
            <a:r>
              <a:rPr lang="en-US" sz="4400" b="1" dirty="0" smtClean="0">
                <a:solidFill>
                  <a:prstClr val="black"/>
                </a:solidFill>
              </a:rPr>
              <a:t>SOFA </a:t>
            </a:r>
            <a:endParaRPr lang="ru-RU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8839200" cy="569386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 Black" pitchFamily="34" charset="0"/>
              </a:rPr>
              <a:t>Дисфункция дыхательной системы оценивается по PaO</a:t>
            </a:r>
            <a:r>
              <a:rPr lang="ru-RU" sz="2800" baseline="-25000" dirty="0" smtClean="0">
                <a:latin typeface="Arial Black" pitchFamily="34" charset="0"/>
              </a:rPr>
              <a:t>2</a:t>
            </a:r>
            <a:r>
              <a:rPr lang="ru-RU" sz="2800" dirty="0" smtClean="0">
                <a:latin typeface="Arial Black" pitchFamily="34" charset="0"/>
              </a:rPr>
              <a:t>/FiO</a:t>
            </a:r>
            <a:r>
              <a:rPr lang="ru-RU" sz="2800" baseline="-25000" dirty="0" smtClean="0">
                <a:latin typeface="Arial Black" pitchFamily="34" charset="0"/>
              </a:rPr>
              <a:t>2 </a:t>
            </a:r>
            <a:r>
              <a:rPr lang="ru-RU" sz="2800" dirty="0" smtClean="0">
                <a:latin typeface="Arial Black" pitchFamily="34" charset="0"/>
              </a:rPr>
              <a:t> (индекс </a:t>
            </a:r>
            <a:r>
              <a:rPr lang="ru-RU" sz="2800" dirty="0" err="1" smtClean="0">
                <a:latin typeface="Arial Black" pitchFamily="34" charset="0"/>
              </a:rPr>
              <a:t>оксигенации</a:t>
            </a:r>
            <a:r>
              <a:rPr lang="ru-RU" sz="2800" dirty="0" smtClean="0">
                <a:latin typeface="Arial Black" pitchFamily="34" charset="0"/>
              </a:rPr>
              <a:t>) – это отношение парциального напряжения кислорода в артериальной крови к фракции кислорода на вдохе</a:t>
            </a:r>
          </a:p>
          <a:p>
            <a:r>
              <a:rPr lang="ru-RU" sz="2800" dirty="0" smtClean="0">
                <a:latin typeface="Arial Black" pitchFamily="34" charset="0"/>
              </a:rPr>
              <a:t>Индекс </a:t>
            </a:r>
            <a:r>
              <a:rPr lang="ru-RU" sz="2800" b="1" dirty="0" smtClean="0">
                <a:latin typeface="Arial Black" pitchFamily="34" charset="0"/>
                <a:ea typeface="Times New Roman"/>
                <a:cs typeface="Times New Roman"/>
              </a:rPr>
              <a:t>&gt; 400 – 0 баллов</a:t>
            </a:r>
            <a:br>
              <a:rPr lang="ru-RU" sz="2800" b="1" dirty="0" smtClean="0">
                <a:latin typeface="Arial Black" pitchFamily="34" charset="0"/>
                <a:ea typeface="Times New Roman"/>
                <a:cs typeface="Times New Roman"/>
              </a:rPr>
            </a:br>
            <a:r>
              <a:rPr lang="ru-RU" sz="2800" b="1" dirty="0" smtClean="0">
                <a:latin typeface="Arial Black" pitchFamily="34" charset="0"/>
                <a:ea typeface="Times New Roman"/>
                <a:cs typeface="Times New Roman"/>
              </a:rPr>
              <a:t>                  &lt; 400 – 1 балл</a:t>
            </a:r>
          </a:p>
          <a:p>
            <a:r>
              <a:rPr lang="ru-RU" sz="2800" b="1" dirty="0" smtClean="0">
                <a:latin typeface="Arial Black" pitchFamily="34" charset="0"/>
                <a:ea typeface="Times New Roman"/>
                <a:cs typeface="Times New Roman"/>
              </a:rPr>
              <a:t>                  &lt; 300 – 2 балла</a:t>
            </a:r>
          </a:p>
          <a:p>
            <a:r>
              <a:rPr lang="ru-RU" sz="2800" b="1" dirty="0" smtClean="0">
                <a:latin typeface="Arial Black" pitchFamily="34" charset="0"/>
                <a:ea typeface="Times New Roman"/>
                <a:cs typeface="Times New Roman"/>
              </a:rPr>
              <a:t>                  &lt; 200 </a:t>
            </a:r>
            <a:r>
              <a:rPr lang="ru-RU" sz="2800" b="1" dirty="0" smtClean="0">
                <a:latin typeface="Arial Black" pitchFamily="34" charset="0"/>
              </a:rPr>
              <a:t>с респираторной поддержкой</a:t>
            </a:r>
            <a:r>
              <a:rPr lang="ru-RU" sz="2800" b="1" dirty="0" smtClean="0">
                <a:latin typeface="Arial Black" pitchFamily="34" charset="0"/>
                <a:ea typeface="Times New Roman"/>
                <a:cs typeface="Times New Roman"/>
              </a:rPr>
              <a:t> – 3 балла</a:t>
            </a:r>
          </a:p>
          <a:p>
            <a:r>
              <a:rPr lang="ru-RU" sz="2800" b="1" dirty="0" smtClean="0">
                <a:solidFill>
                  <a:prstClr val="black"/>
                </a:solidFill>
                <a:latin typeface="Arial Black" pitchFamily="34" charset="0"/>
                <a:ea typeface="Times New Roman"/>
                <a:cs typeface="Times New Roman"/>
              </a:rPr>
              <a:t>                  &lt; 100 </a:t>
            </a:r>
            <a:r>
              <a:rPr lang="ru-RU" sz="2800" b="1" dirty="0" smtClean="0">
                <a:latin typeface="Arial Black" pitchFamily="34" charset="0"/>
              </a:rPr>
              <a:t>с респираторной поддержкой</a:t>
            </a:r>
            <a:r>
              <a:rPr lang="ru-RU" sz="2800" b="1" dirty="0" smtClean="0">
                <a:latin typeface="Arial Black" pitchFamily="34" charset="0"/>
                <a:ea typeface="Times New Roman"/>
                <a:cs typeface="Times New Roman"/>
              </a:rPr>
              <a:t> – 4 балла</a:t>
            </a:r>
            <a:endParaRPr lang="ru-RU" sz="2800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0" y="142852"/>
            <a:ext cx="6172200" cy="769441"/>
          </a:xfrm>
          <a:prstGeom prst="rect">
            <a:avLst/>
          </a:prstGeom>
          <a:solidFill>
            <a:srgbClr val="F9A5E9"/>
          </a:solidFill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prstClr val="black"/>
                </a:solidFill>
              </a:rPr>
              <a:t>Шкала </a:t>
            </a:r>
            <a:r>
              <a:rPr lang="en-US" sz="4400" b="1" dirty="0" smtClean="0">
                <a:solidFill>
                  <a:prstClr val="black"/>
                </a:solidFill>
              </a:rPr>
              <a:t>SOFA </a:t>
            </a:r>
            <a:endParaRPr lang="ru-RU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928670"/>
            <a:ext cx="8405810" cy="507831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Arial Black" pitchFamily="34" charset="0"/>
              </a:rPr>
              <a:t>Дисфункция </a:t>
            </a:r>
            <a:r>
              <a:rPr lang="ru-RU" sz="3600" dirty="0" err="1" smtClean="0">
                <a:latin typeface="Arial Black" pitchFamily="34" charset="0"/>
              </a:rPr>
              <a:t>коагуляционной</a:t>
            </a:r>
            <a:r>
              <a:rPr lang="ru-RU" sz="3600" dirty="0" smtClean="0">
                <a:latin typeface="Arial Black" pitchFamily="34" charset="0"/>
              </a:rPr>
              <a:t> системы оценивается  по уровню тромбоцитов (</a:t>
            </a:r>
            <a:r>
              <a:rPr lang="ru-RU" sz="3600" b="1" dirty="0" smtClean="0">
                <a:solidFill>
                  <a:srgbClr val="000000"/>
                </a:solidFill>
                <a:latin typeface="Arial Black" pitchFamily="34" charset="0"/>
                <a:ea typeface="Times New Roman"/>
                <a:cs typeface="Times New Roman"/>
              </a:rPr>
              <a:t>10</a:t>
            </a:r>
            <a:r>
              <a:rPr lang="ru-RU" sz="3600" b="1" baseline="30000" dirty="0" smtClean="0">
                <a:solidFill>
                  <a:srgbClr val="000000"/>
                </a:solidFill>
                <a:latin typeface="Arial Black" pitchFamily="34" charset="0"/>
                <a:ea typeface="Times New Roman"/>
                <a:cs typeface="Times New Roman"/>
              </a:rPr>
              <a:t>9</a:t>
            </a:r>
            <a:r>
              <a:rPr lang="ru-RU" sz="3600" b="1" dirty="0" smtClean="0">
                <a:solidFill>
                  <a:srgbClr val="000000"/>
                </a:solidFill>
                <a:latin typeface="Arial Black" pitchFamily="34" charset="0"/>
                <a:ea typeface="Times New Roman"/>
                <a:cs typeface="Times New Roman"/>
              </a:rPr>
              <a:t>/</a:t>
            </a:r>
            <a:r>
              <a:rPr lang="ru-RU" sz="3600" b="1" baseline="-25000" dirty="0" smtClean="0">
                <a:solidFill>
                  <a:srgbClr val="000000"/>
                </a:solidFill>
                <a:latin typeface="Arial Black" pitchFamily="34" charset="0"/>
                <a:ea typeface="Times New Roman"/>
                <a:cs typeface="Times New Roman"/>
              </a:rPr>
              <a:t>л</a:t>
            </a:r>
            <a:r>
              <a:rPr lang="ru-RU" sz="3600" b="1" dirty="0" smtClean="0">
                <a:solidFill>
                  <a:srgbClr val="000000"/>
                </a:solidFill>
                <a:latin typeface="Arial Black" pitchFamily="34" charset="0"/>
                <a:ea typeface="Times New Roman"/>
                <a:cs typeface="Times New Roman"/>
              </a:rPr>
              <a:t>) (норма 180-320 </a:t>
            </a:r>
            <a:r>
              <a:rPr lang="ru-RU" sz="3600" b="1" dirty="0" err="1" smtClean="0">
                <a:solidFill>
                  <a:srgbClr val="000000"/>
                </a:solidFill>
                <a:latin typeface="Arial Black" pitchFamily="34" charset="0"/>
                <a:ea typeface="Times New Roman"/>
                <a:cs typeface="Times New Roman"/>
              </a:rPr>
              <a:t>х</a:t>
            </a:r>
            <a:r>
              <a:rPr lang="ru-RU" sz="3600" b="1" dirty="0" smtClean="0">
                <a:solidFill>
                  <a:srgbClr val="000000"/>
                </a:solidFill>
                <a:latin typeface="Arial Black" pitchFamily="34" charset="0"/>
                <a:ea typeface="Times New Roman"/>
                <a:cs typeface="Times New Roman"/>
              </a:rPr>
              <a:t> 10</a:t>
            </a:r>
            <a:r>
              <a:rPr lang="ru-RU" sz="3600" b="1" baseline="30000" dirty="0" smtClean="0">
                <a:solidFill>
                  <a:srgbClr val="000000"/>
                </a:solidFill>
                <a:latin typeface="Arial Black" pitchFamily="34" charset="0"/>
                <a:ea typeface="Times New Roman"/>
                <a:cs typeface="Times New Roman"/>
              </a:rPr>
              <a:t>9</a:t>
            </a:r>
            <a:r>
              <a:rPr lang="ru-RU" sz="3600" b="1" dirty="0" smtClean="0">
                <a:solidFill>
                  <a:srgbClr val="000000"/>
                </a:solidFill>
                <a:latin typeface="Arial Black" pitchFamily="34" charset="0"/>
                <a:ea typeface="Times New Roman"/>
                <a:cs typeface="Times New Roman"/>
              </a:rPr>
              <a:t>/</a:t>
            </a:r>
            <a:r>
              <a:rPr lang="ru-RU" sz="3600" b="1" baseline="-25000" dirty="0" smtClean="0">
                <a:solidFill>
                  <a:srgbClr val="000000"/>
                </a:solidFill>
                <a:latin typeface="Arial Black" pitchFamily="34" charset="0"/>
                <a:ea typeface="Times New Roman"/>
                <a:cs typeface="Times New Roman"/>
              </a:rPr>
              <a:t>л</a:t>
            </a:r>
            <a:r>
              <a:rPr lang="ru-RU" sz="3600" b="1" dirty="0" smtClean="0">
                <a:solidFill>
                  <a:srgbClr val="000000"/>
                </a:solidFill>
                <a:latin typeface="Arial Black" pitchFamily="34" charset="0"/>
                <a:ea typeface="Times New Roman"/>
                <a:cs typeface="Times New Roman"/>
              </a:rPr>
              <a:t>)</a:t>
            </a:r>
            <a:endParaRPr lang="ru-RU" sz="3600" b="1" dirty="0" smtClean="0">
              <a:latin typeface="Arial Black" pitchFamily="34" charset="0"/>
            </a:endParaRPr>
          </a:p>
          <a:p>
            <a:pPr algn="ctr"/>
            <a:r>
              <a:rPr lang="ru-RU" sz="3600" b="1" dirty="0" smtClean="0">
                <a:solidFill>
                  <a:srgbClr val="000000"/>
                </a:solidFill>
                <a:latin typeface="Arial Black" pitchFamily="34" charset="0"/>
                <a:ea typeface="Times New Roman"/>
                <a:cs typeface="Times New Roman"/>
              </a:rPr>
              <a:t>&gt;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b="1" dirty="0" smtClean="0">
                <a:latin typeface="Arial Black" pitchFamily="34" charset="0"/>
                <a:ea typeface="Times New Roman"/>
                <a:cs typeface="Times New Roman"/>
              </a:rPr>
              <a:t>150 – 0 баллов</a:t>
            </a:r>
            <a:br>
              <a:rPr lang="ru-RU" sz="3600" b="1" dirty="0" smtClean="0">
                <a:latin typeface="Arial Black" pitchFamily="34" charset="0"/>
                <a:ea typeface="Times New Roman"/>
                <a:cs typeface="Times New Roman"/>
              </a:rPr>
            </a:br>
            <a:r>
              <a:rPr lang="ru-RU" sz="3600" b="1" dirty="0" smtClean="0">
                <a:latin typeface="Arial Black" pitchFamily="34" charset="0"/>
                <a:ea typeface="Times New Roman"/>
                <a:cs typeface="Times New Roman"/>
              </a:rPr>
              <a:t>&lt; 150 – 1 балл</a:t>
            </a:r>
          </a:p>
          <a:p>
            <a:pPr algn="ctr"/>
            <a:r>
              <a:rPr lang="ru-RU" sz="3600" b="1" dirty="0" smtClean="0">
                <a:latin typeface="Arial Black" pitchFamily="34" charset="0"/>
                <a:ea typeface="Times New Roman"/>
                <a:cs typeface="Times New Roman"/>
              </a:rPr>
              <a:t>&lt; 100</a:t>
            </a:r>
            <a:r>
              <a:rPr lang="en-US" sz="3600" b="1" dirty="0" smtClean="0">
                <a:latin typeface="Arial Black" pitchFamily="34" charset="0"/>
                <a:ea typeface="Times New Roman"/>
                <a:cs typeface="Times New Roman"/>
              </a:rPr>
              <a:t> - </a:t>
            </a:r>
            <a:r>
              <a:rPr lang="ru-RU" sz="3600" b="1" dirty="0" smtClean="0">
                <a:latin typeface="Arial Black" pitchFamily="34" charset="0"/>
                <a:ea typeface="Times New Roman"/>
                <a:cs typeface="Times New Roman"/>
              </a:rPr>
              <a:t>2 балла</a:t>
            </a:r>
          </a:p>
          <a:p>
            <a:pPr algn="ctr"/>
            <a:r>
              <a:rPr lang="ru-RU" sz="3600" b="1" dirty="0" smtClean="0">
                <a:latin typeface="Arial Black" pitchFamily="34" charset="0"/>
                <a:ea typeface="Times New Roman"/>
                <a:cs typeface="Times New Roman"/>
              </a:rPr>
              <a:t>&lt; </a:t>
            </a:r>
            <a:r>
              <a:rPr lang="en-US" sz="3600" b="1" dirty="0" smtClean="0">
                <a:latin typeface="Arial Black" pitchFamily="34" charset="0"/>
                <a:ea typeface="Times New Roman"/>
                <a:cs typeface="Times New Roman"/>
              </a:rPr>
              <a:t>50 </a:t>
            </a:r>
            <a:r>
              <a:rPr lang="ru-RU" sz="3600" b="1" dirty="0" smtClean="0">
                <a:latin typeface="Arial Black" pitchFamily="34" charset="0"/>
                <a:ea typeface="Times New Roman"/>
                <a:cs typeface="Times New Roman"/>
              </a:rPr>
              <a:t>– 3 балла</a:t>
            </a:r>
          </a:p>
          <a:p>
            <a:pPr algn="ctr"/>
            <a:r>
              <a:rPr lang="ru-RU" sz="3600" b="1" dirty="0" smtClean="0">
                <a:solidFill>
                  <a:prstClr val="black"/>
                </a:solidFill>
                <a:latin typeface="Arial Black" pitchFamily="34" charset="0"/>
                <a:ea typeface="Times New Roman"/>
                <a:cs typeface="Times New Roman"/>
              </a:rPr>
              <a:t>&lt; </a:t>
            </a:r>
            <a:r>
              <a:rPr lang="en-US" sz="3600" b="1" dirty="0" smtClean="0">
                <a:solidFill>
                  <a:prstClr val="black"/>
                </a:solidFill>
                <a:latin typeface="Arial Black" pitchFamily="34" charset="0"/>
                <a:ea typeface="Times New Roman"/>
                <a:cs typeface="Times New Roman"/>
              </a:rPr>
              <a:t>2</a:t>
            </a:r>
            <a:r>
              <a:rPr lang="ru-RU" sz="3600" b="1" dirty="0" smtClean="0">
                <a:solidFill>
                  <a:prstClr val="black"/>
                </a:solidFill>
                <a:latin typeface="Arial Black" pitchFamily="34" charset="0"/>
                <a:ea typeface="Times New Roman"/>
                <a:cs typeface="Times New Roman"/>
              </a:rPr>
              <a:t>0</a:t>
            </a:r>
            <a:r>
              <a:rPr lang="en-US" sz="3600" b="1" dirty="0" smtClean="0">
                <a:solidFill>
                  <a:prstClr val="black"/>
                </a:solidFill>
                <a:latin typeface="Arial Black" pitchFamily="34" charset="0"/>
                <a:ea typeface="Times New Roman"/>
                <a:cs typeface="Times New Roman"/>
              </a:rPr>
              <a:t> </a:t>
            </a:r>
            <a:r>
              <a:rPr lang="ru-RU" sz="3600" b="1" dirty="0" smtClean="0">
                <a:latin typeface="Arial Black" pitchFamily="34" charset="0"/>
                <a:ea typeface="Times New Roman"/>
                <a:cs typeface="Times New Roman"/>
              </a:rPr>
              <a:t>– 4 балла</a:t>
            </a:r>
            <a:endParaRPr lang="en-US" sz="3600" b="1" dirty="0" smtClean="0">
              <a:latin typeface="Arial Black" pitchFamily="34" charset="0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153400" cy="3048000"/>
          </a:xfrm>
          <a:solidFill>
            <a:srgbClr val="CCFFCC"/>
          </a:solidFill>
        </p:spPr>
        <p:txBody>
          <a:bodyPr/>
          <a:lstStyle/>
          <a:p>
            <a:pPr algn="ctr" eaLnBrk="1" hangingPunct="1"/>
            <a:r>
              <a:rPr lang="ru-RU" sz="4800" b="1" dirty="0" smtClean="0"/>
              <a:t>ССВР </a:t>
            </a:r>
            <a:r>
              <a:rPr lang="ru-RU" sz="4000" b="1" dirty="0" smtClean="0"/>
              <a:t>– это синдром системной воспалительной реакции организма на воздействие различных раздражителей</a:t>
            </a:r>
          </a:p>
        </p:txBody>
      </p:sp>
      <p:sp>
        <p:nvSpPr>
          <p:cNvPr id="37891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3276600"/>
            <a:ext cx="8458200" cy="3429000"/>
          </a:xfrm>
          <a:solidFill>
            <a:srgbClr val="00FF00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4000" b="1" dirty="0" smtClean="0">
                <a:latin typeface="Arial Black" pitchFamily="34" charset="0"/>
              </a:rPr>
              <a:t> 1. </a:t>
            </a:r>
            <a:r>
              <a:rPr lang="en-US" sz="4000" b="1" dirty="0" smtClean="0">
                <a:latin typeface="Arial Black" pitchFamily="34" charset="0"/>
                <a:cs typeface="Arial" charset="0"/>
              </a:rPr>
              <a:t>t</a:t>
            </a:r>
            <a:r>
              <a:rPr lang="ru-RU" sz="4000" b="1" dirty="0" smtClean="0">
                <a:latin typeface="Arial Black" pitchFamily="34" charset="0"/>
                <a:cs typeface="Arial" charset="0"/>
              </a:rPr>
              <a:t> тела </a:t>
            </a:r>
            <a:r>
              <a:rPr lang="en-US" sz="4000" b="1" dirty="0" smtClean="0">
                <a:latin typeface="Arial Black" pitchFamily="34" charset="0"/>
                <a:cs typeface="Arial" charset="0"/>
              </a:rPr>
              <a:t>&gt;</a:t>
            </a:r>
            <a:r>
              <a:rPr lang="ru-RU" sz="4000" b="1" dirty="0" smtClean="0">
                <a:latin typeface="Arial Black" pitchFamily="34" charset="0"/>
                <a:cs typeface="Arial" charset="0"/>
              </a:rPr>
              <a:t> 38</a:t>
            </a:r>
            <a:r>
              <a:rPr lang="en-US" sz="4000" b="1" dirty="0" smtClean="0">
                <a:latin typeface="Arial Black" pitchFamily="34" charset="0"/>
                <a:cs typeface="Arial" charset="0"/>
              </a:rPr>
              <a:t>°</a:t>
            </a:r>
            <a:r>
              <a:rPr lang="ru-RU" sz="4000" b="1" dirty="0" smtClean="0">
                <a:latin typeface="Arial Black" pitchFamily="34" charset="0"/>
                <a:cs typeface="Arial" charset="0"/>
              </a:rPr>
              <a:t> или </a:t>
            </a:r>
            <a:r>
              <a:rPr lang="en-US" sz="4000" b="1" dirty="0" smtClean="0">
                <a:latin typeface="Arial Black" pitchFamily="34" charset="0"/>
                <a:cs typeface="Arial" charset="0"/>
              </a:rPr>
              <a:t>&lt;</a:t>
            </a:r>
            <a:r>
              <a:rPr lang="ru-RU" sz="4000" b="1" dirty="0" smtClean="0">
                <a:latin typeface="Arial Black" pitchFamily="34" charset="0"/>
                <a:cs typeface="Arial" charset="0"/>
              </a:rPr>
              <a:t> 36</a:t>
            </a:r>
            <a:r>
              <a:rPr lang="en-US" sz="4000" b="1" dirty="0" smtClean="0">
                <a:latin typeface="Arial Black" pitchFamily="34" charset="0"/>
                <a:cs typeface="Arial" charset="0"/>
              </a:rPr>
              <a:t>°</a:t>
            </a:r>
            <a:endParaRPr lang="ru-RU" sz="4000" b="1" dirty="0" smtClean="0">
              <a:latin typeface="Arial Black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4000" b="1" dirty="0" smtClean="0">
                <a:latin typeface="Arial Black" pitchFamily="34" charset="0"/>
                <a:cs typeface="Arial" charset="0"/>
              </a:rPr>
              <a:t> 2. ЧСС </a:t>
            </a:r>
            <a:r>
              <a:rPr lang="en-US" sz="4000" b="1" dirty="0" smtClean="0">
                <a:latin typeface="Arial Black" pitchFamily="34" charset="0"/>
                <a:cs typeface="Arial" charset="0"/>
              </a:rPr>
              <a:t>&gt;</a:t>
            </a:r>
            <a:r>
              <a:rPr lang="ru-RU" sz="4000" b="1" dirty="0" smtClean="0">
                <a:latin typeface="Arial Black" pitchFamily="34" charset="0"/>
                <a:cs typeface="Arial" charset="0"/>
              </a:rPr>
              <a:t> 90 в 1 мин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4000" b="1" dirty="0" smtClean="0">
                <a:latin typeface="Arial Black" pitchFamily="34" charset="0"/>
                <a:cs typeface="Arial" charset="0"/>
              </a:rPr>
              <a:t> 3. ЧД </a:t>
            </a:r>
            <a:r>
              <a:rPr lang="en-US" sz="4000" b="1" dirty="0" smtClean="0">
                <a:latin typeface="Arial Black" pitchFamily="34" charset="0"/>
                <a:cs typeface="Arial" charset="0"/>
              </a:rPr>
              <a:t>&gt;</a:t>
            </a:r>
            <a:r>
              <a:rPr lang="ru-RU" sz="4000" b="1" dirty="0" smtClean="0">
                <a:latin typeface="Arial Black" pitchFamily="34" charset="0"/>
                <a:cs typeface="Arial" charset="0"/>
              </a:rPr>
              <a:t> 20 в 1 мин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4000" b="1" dirty="0" smtClean="0">
                <a:latin typeface="Arial Black" pitchFamily="34" charset="0"/>
                <a:cs typeface="Arial" charset="0"/>
              </a:rPr>
              <a:t> 4. Л </a:t>
            </a:r>
            <a:r>
              <a:rPr lang="en-US" sz="4000" b="1" dirty="0" smtClean="0">
                <a:latin typeface="Arial Black" pitchFamily="34" charset="0"/>
                <a:cs typeface="Arial" charset="0"/>
              </a:rPr>
              <a:t>&gt;</a:t>
            </a:r>
            <a:r>
              <a:rPr lang="ru-RU" sz="4000" b="1" dirty="0" smtClean="0">
                <a:latin typeface="Arial Black" pitchFamily="34" charset="0"/>
                <a:cs typeface="Arial" charset="0"/>
              </a:rPr>
              <a:t> 12</a:t>
            </a:r>
            <a:r>
              <a:rPr lang="en-US" sz="4000" b="1" dirty="0" smtClean="0">
                <a:latin typeface="Arial Black" pitchFamily="34" charset="0"/>
                <a:cs typeface="Arial" charset="0"/>
              </a:rPr>
              <a:t>×</a:t>
            </a:r>
            <a:r>
              <a:rPr lang="ru-RU" sz="4000" b="1" dirty="0" smtClean="0">
                <a:latin typeface="Arial Black" pitchFamily="34" charset="0"/>
                <a:cs typeface="Arial" charset="0"/>
              </a:rPr>
              <a:t>10</a:t>
            </a:r>
            <a:r>
              <a:rPr lang="ru-RU" sz="4000" b="1" baseline="30000" dirty="0" smtClean="0">
                <a:latin typeface="Arial Black" pitchFamily="34" charset="0"/>
                <a:cs typeface="Arial" charset="0"/>
              </a:rPr>
              <a:t>9</a:t>
            </a:r>
            <a:r>
              <a:rPr lang="ru-RU" sz="4000" b="1" dirty="0" smtClean="0">
                <a:latin typeface="Arial Black" pitchFamily="34" charset="0"/>
                <a:cs typeface="Arial" charset="0"/>
              </a:rPr>
              <a:t>/</a:t>
            </a:r>
            <a:r>
              <a:rPr lang="ru-RU" sz="4000" b="1" baseline="-25000" dirty="0" smtClean="0">
                <a:latin typeface="Arial Black" pitchFamily="34" charset="0"/>
                <a:cs typeface="Arial" charset="0"/>
              </a:rPr>
              <a:t>л</a:t>
            </a:r>
            <a:r>
              <a:rPr lang="ru-RU" sz="4000" b="1" dirty="0" smtClean="0">
                <a:latin typeface="Arial Black" pitchFamily="34" charset="0"/>
                <a:cs typeface="Arial" charset="0"/>
              </a:rPr>
              <a:t> или </a:t>
            </a:r>
            <a:r>
              <a:rPr lang="en-US" sz="4000" b="1" dirty="0" smtClean="0">
                <a:latin typeface="Arial Black" pitchFamily="34" charset="0"/>
                <a:cs typeface="Arial" charset="0"/>
              </a:rPr>
              <a:t>&lt;</a:t>
            </a:r>
            <a:r>
              <a:rPr lang="ru-RU" sz="4000" b="1" dirty="0" smtClean="0">
                <a:latin typeface="Arial Black" pitchFamily="34" charset="0"/>
                <a:cs typeface="Arial" charset="0"/>
              </a:rPr>
              <a:t> 4 </a:t>
            </a:r>
            <a:r>
              <a:rPr lang="en-US" sz="4000" b="1" dirty="0" smtClean="0">
                <a:latin typeface="Arial Black" pitchFamily="34" charset="0"/>
                <a:cs typeface="Arial" charset="0"/>
              </a:rPr>
              <a:t>×</a:t>
            </a:r>
            <a:r>
              <a:rPr lang="ru-RU" sz="4000" b="1" dirty="0" smtClean="0">
                <a:latin typeface="Arial Black" pitchFamily="34" charset="0"/>
                <a:cs typeface="Arial" charset="0"/>
              </a:rPr>
              <a:t>10</a:t>
            </a:r>
            <a:r>
              <a:rPr lang="ru-RU" sz="4000" b="1" baseline="30000" dirty="0" smtClean="0">
                <a:latin typeface="Arial Black" pitchFamily="34" charset="0"/>
                <a:cs typeface="Arial" charset="0"/>
              </a:rPr>
              <a:t>9</a:t>
            </a:r>
            <a:r>
              <a:rPr lang="ru-RU" sz="4000" b="1" dirty="0" smtClean="0">
                <a:latin typeface="Arial Black" pitchFamily="34" charset="0"/>
                <a:cs typeface="Arial" charset="0"/>
              </a:rPr>
              <a:t>/</a:t>
            </a:r>
            <a:r>
              <a:rPr lang="ru-RU" sz="4000" b="1" baseline="-25000" dirty="0" smtClean="0">
                <a:latin typeface="Arial Black" pitchFamily="34" charset="0"/>
                <a:cs typeface="Arial" charset="0"/>
              </a:rPr>
              <a:t>л</a:t>
            </a:r>
            <a:r>
              <a:rPr lang="ru-RU" sz="4000" b="1" dirty="0" smtClean="0">
                <a:latin typeface="Arial Black" pitchFamily="34" charset="0"/>
                <a:cs typeface="Arial" charset="0"/>
              </a:rPr>
              <a:t> незрелых форм </a:t>
            </a:r>
            <a:r>
              <a:rPr lang="en-US" sz="4000" b="1" dirty="0" smtClean="0">
                <a:latin typeface="Arial Black" pitchFamily="34" charset="0"/>
                <a:cs typeface="Arial" charset="0"/>
              </a:rPr>
              <a:t>&gt;</a:t>
            </a:r>
            <a:r>
              <a:rPr lang="ru-RU" sz="4000" b="1" dirty="0" smtClean="0">
                <a:latin typeface="Arial Black" pitchFamily="34" charset="0"/>
                <a:cs typeface="Arial" charset="0"/>
              </a:rPr>
              <a:t> 10%</a:t>
            </a:r>
            <a:endParaRPr lang="en-US" sz="4000" b="1" dirty="0" smtClean="0">
              <a:latin typeface="Arial Black" pitchFamily="34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76400" y="142852"/>
            <a:ext cx="6248400" cy="769441"/>
          </a:xfrm>
          <a:prstGeom prst="rect">
            <a:avLst/>
          </a:prstGeom>
          <a:solidFill>
            <a:srgbClr val="F9A5E9"/>
          </a:solidFill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prstClr val="black"/>
                </a:solidFill>
              </a:rPr>
              <a:t>Шкала </a:t>
            </a:r>
            <a:r>
              <a:rPr lang="en-US" sz="4400" b="1" dirty="0" smtClean="0">
                <a:solidFill>
                  <a:prstClr val="black"/>
                </a:solidFill>
              </a:rPr>
              <a:t>SOFA </a:t>
            </a:r>
            <a:endParaRPr lang="ru-RU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928670"/>
            <a:ext cx="8329610" cy="563231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Arial Black" pitchFamily="34" charset="0"/>
                <a:cs typeface="Times New Roman"/>
              </a:rPr>
              <a:t>Дисфункция печени </a:t>
            </a:r>
            <a:r>
              <a:rPr lang="ru-RU" sz="4000" dirty="0" smtClean="0">
                <a:latin typeface="Arial Black" pitchFamily="34" charset="0"/>
              </a:rPr>
              <a:t>оценивается </a:t>
            </a:r>
            <a:r>
              <a:rPr lang="ru-RU" sz="4000" b="1" dirty="0" smtClean="0">
                <a:latin typeface="Arial Black" pitchFamily="34" charset="0"/>
                <a:cs typeface="Times New Roman"/>
              </a:rPr>
              <a:t>по уровню билирубина сыворотки (</a:t>
            </a:r>
            <a:r>
              <a:rPr lang="ru-RU" sz="4000" b="1" dirty="0" err="1" smtClean="0">
                <a:latin typeface="Arial Black" pitchFamily="34" charset="0"/>
                <a:cs typeface="Times New Roman"/>
              </a:rPr>
              <a:t>ммоль</a:t>
            </a:r>
            <a:r>
              <a:rPr lang="ru-RU" sz="4000" b="1" dirty="0" smtClean="0">
                <a:latin typeface="Arial Black" pitchFamily="34" charset="0"/>
                <a:cs typeface="Times New Roman"/>
              </a:rPr>
              <a:t>/л)</a:t>
            </a:r>
            <a:r>
              <a:rPr lang="ru-RU" sz="4000" dirty="0" smtClean="0">
                <a:latin typeface="Times New Roman"/>
                <a:ea typeface="Times New Roman"/>
                <a:cs typeface="Times New Roman"/>
              </a:rPr>
              <a:t>  </a:t>
            </a:r>
            <a:r>
              <a:rPr lang="ru-RU" sz="4000" dirty="0" smtClean="0">
                <a:latin typeface="Arial Black" pitchFamily="34" charset="0"/>
                <a:ea typeface="Times New Roman"/>
                <a:cs typeface="Times New Roman"/>
              </a:rPr>
              <a:t>(норма до 21)</a:t>
            </a:r>
          </a:p>
          <a:p>
            <a:pPr algn="ctr"/>
            <a:r>
              <a:rPr lang="ru-RU" sz="4000" dirty="0" smtClean="0">
                <a:latin typeface="Arial Black" pitchFamily="34" charset="0"/>
                <a:ea typeface="Times New Roman"/>
                <a:cs typeface="Times New Roman"/>
              </a:rPr>
              <a:t>&lt; 20</a:t>
            </a:r>
            <a:r>
              <a:rPr lang="ru-RU" sz="4000" b="1" dirty="0" smtClean="0">
                <a:latin typeface="Arial Black" pitchFamily="34" charset="0"/>
                <a:ea typeface="Times New Roman"/>
                <a:cs typeface="Times New Roman"/>
              </a:rPr>
              <a:t> – 0 баллов</a:t>
            </a:r>
            <a:br>
              <a:rPr lang="ru-RU" sz="4000" b="1" dirty="0" smtClean="0">
                <a:latin typeface="Arial Black" pitchFamily="34" charset="0"/>
                <a:ea typeface="Times New Roman"/>
                <a:cs typeface="Times New Roman"/>
              </a:rPr>
            </a:br>
            <a:r>
              <a:rPr lang="ru-RU" sz="4000" b="1" dirty="0" smtClean="0">
                <a:latin typeface="Arial Black" pitchFamily="34" charset="0"/>
                <a:ea typeface="Times New Roman"/>
                <a:cs typeface="Times New Roman"/>
              </a:rPr>
              <a:t>20-32 – 1 балл</a:t>
            </a:r>
          </a:p>
          <a:p>
            <a:pPr algn="ctr"/>
            <a:r>
              <a:rPr lang="ru-RU" sz="4000" b="1" dirty="0" smtClean="0">
                <a:latin typeface="Arial Black" pitchFamily="34" charset="0"/>
                <a:ea typeface="Times New Roman"/>
                <a:cs typeface="Times New Roman"/>
              </a:rPr>
              <a:t>33-101 </a:t>
            </a:r>
            <a:r>
              <a:rPr lang="en-US" sz="4000" b="1" dirty="0" smtClean="0">
                <a:latin typeface="Arial Black" pitchFamily="34" charset="0"/>
                <a:ea typeface="Times New Roman"/>
                <a:cs typeface="Times New Roman"/>
              </a:rPr>
              <a:t>- </a:t>
            </a:r>
            <a:r>
              <a:rPr lang="ru-RU" sz="4000" b="1" dirty="0" smtClean="0">
                <a:latin typeface="Arial Black" pitchFamily="34" charset="0"/>
                <a:ea typeface="Times New Roman"/>
                <a:cs typeface="Times New Roman"/>
              </a:rPr>
              <a:t>2 балла</a:t>
            </a:r>
          </a:p>
          <a:p>
            <a:pPr algn="ctr"/>
            <a:r>
              <a:rPr lang="ru-RU" sz="4000" b="1" dirty="0" smtClean="0">
                <a:latin typeface="Arial Black" pitchFamily="34" charset="0"/>
                <a:ea typeface="Times New Roman"/>
                <a:cs typeface="Times New Roman"/>
              </a:rPr>
              <a:t>102-204 – 3 балла</a:t>
            </a:r>
          </a:p>
          <a:p>
            <a:pPr algn="ctr"/>
            <a:r>
              <a:rPr lang="ru-RU" sz="4000" b="1" dirty="0" smtClean="0">
                <a:solidFill>
                  <a:srgbClr val="000000"/>
                </a:solidFill>
                <a:latin typeface="Arial Black" pitchFamily="34" charset="0"/>
                <a:ea typeface="Times New Roman"/>
                <a:cs typeface="Times New Roman"/>
              </a:rPr>
              <a:t>&gt;</a:t>
            </a:r>
            <a:r>
              <a:rPr lang="ru-RU" sz="4000" b="1" dirty="0" smtClean="0">
                <a:solidFill>
                  <a:prstClr val="black"/>
                </a:solidFill>
                <a:latin typeface="Arial Black" pitchFamily="34" charset="0"/>
                <a:ea typeface="Times New Roman"/>
                <a:cs typeface="Times New Roman"/>
              </a:rPr>
              <a:t> </a:t>
            </a:r>
            <a:r>
              <a:rPr lang="en-US" sz="4000" b="1" dirty="0" smtClean="0">
                <a:solidFill>
                  <a:prstClr val="black"/>
                </a:solidFill>
                <a:latin typeface="Arial Black" pitchFamily="34" charset="0"/>
                <a:ea typeface="Times New Roman"/>
                <a:cs typeface="Times New Roman"/>
              </a:rPr>
              <a:t>2</a:t>
            </a:r>
            <a:r>
              <a:rPr lang="ru-RU" sz="4000" b="1" dirty="0" smtClean="0">
                <a:solidFill>
                  <a:prstClr val="black"/>
                </a:solidFill>
                <a:latin typeface="Arial Black" pitchFamily="34" charset="0"/>
                <a:ea typeface="Times New Roman"/>
                <a:cs typeface="Times New Roman"/>
              </a:rPr>
              <a:t>04</a:t>
            </a:r>
            <a:r>
              <a:rPr lang="en-US" sz="4000" b="1" dirty="0" smtClean="0">
                <a:solidFill>
                  <a:prstClr val="black"/>
                </a:solidFill>
                <a:latin typeface="Arial Black" pitchFamily="34" charset="0"/>
                <a:ea typeface="Times New Roman"/>
                <a:cs typeface="Times New Roman"/>
              </a:rPr>
              <a:t> </a:t>
            </a:r>
            <a:r>
              <a:rPr lang="ru-RU" sz="4000" b="1" dirty="0" smtClean="0">
                <a:latin typeface="Arial Black" pitchFamily="34" charset="0"/>
                <a:ea typeface="Times New Roman"/>
                <a:cs typeface="Times New Roman"/>
              </a:rPr>
              <a:t>– 4 балла</a:t>
            </a:r>
            <a:endParaRPr lang="ru-RU" sz="4000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221159"/>
            <a:ext cx="7162800" cy="769441"/>
          </a:xfrm>
          <a:prstGeom prst="rect">
            <a:avLst/>
          </a:prstGeom>
          <a:solidFill>
            <a:srgbClr val="F9A5E9"/>
          </a:solidFill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prstClr val="black"/>
                </a:solidFill>
              </a:rPr>
              <a:t>Шкала </a:t>
            </a:r>
            <a:r>
              <a:rPr lang="en-US" sz="4400" b="1" dirty="0" smtClean="0">
                <a:solidFill>
                  <a:prstClr val="black"/>
                </a:solidFill>
              </a:rPr>
              <a:t>SOFA </a:t>
            </a:r>
            <a:endParaRPr lang="ru-RU" sz="4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2400" y="1322487"/>
            <a:ext cx="8763000" cy="507831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Arial Black" pitchFamily="34" charset="0"/>
              </a:rPr>
              <a:t>Дисфункция сердечнососудистой системы оценивается  по наличию гипотензии (Ср АД, </a:t>
            </a:r>
            <a:r>
              <a:rPr lang="ru-RU" sz="3600" b="1" dirty="0" smtClean="0">
                <a:solidFill>
                  <a:srgbClr val="000000"/>
                </a:solidFill>
                <a:latin typeface="Arial Black" pitchFamily="34" charset="0"/>
                <a:ea typeface="Times New Roman"/>
                <a:cs typeface="Times New Roman"/>
              </a:rPr>
              <a:t>мм </a:t>
            </a:r>
            <a:r>
              <a:rPr lang="ru-RU" sz="3600" b="1" dirty="0" err="1" smtClean="0">
                <a:solidFill>
                  <a:srgbClr val="000000"/>
                </a:solidFill>
                <a:latin typeface="Arial Black" pitchFamily="34" charset="0"/>
                <a:ea typeface="Times New Roman"/>
                <a:cs typeface="Times New Roman"/>
              </a:rPr>
              <a:t>рт</a:t>
            </a:r>
            <a:r>
              <a:rPr lang="ru-RU" sz="3600" b="1" dirty="0" smtClean="0">
                <a:solidFill>
                  <a:srgbClr val="000000"/>
                </a:solidFill>
                <a:latin typeface="Arial Black" pitchFamily="34" charset="0"/>
                <a:ea typeface="Times New Roman"/>
                <a:cs typeface="Times New Roman"/>
              </a:rPr>
              <a:t>. ст.)</a:t>
            </a:r>
            <a:endParaRPr lang="ru-RU" sz="3600" b="1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latin typeface="Arial Black" pitchFamily="34" charset="0"/>
                <a:ea typeface="Times New Roman"/>
                <a:cs typeface="Times New Roman"/>
              </a:rPr>
              <a:t>Ср АД = 70</a:t>
            </a:r>
            <a:r>
              <a:rPr lang="ru-RU" sz="3600" b="1" dirty="0" smtClean="0">
                <a:solidFill>
                  <a:srgbClr val="000000"/>
                </a:solidFill>
                <a:latin typeface="Arial Black" pitchFamily="34" charset="0"/>
                <a:ea typeface="Times New Roman"/>
                <a:cs typeface="Times New Roman"/>
              </a:rPr>
              <a:t> </a:t>
            </a:r>
            <a:r>
              <a:rPr lang="ru-RU" sz="3600" b="1" dirty="0" smtClean="0">
                <a:latin typeface="Arial Black" pitchFamily="34" charset="0"/>
                <a:ea typeface="Times New Roman"/>
                <a:cs typeface="Times New Roman"/>
              </a:rPr>
              <a:t>– 0 баллов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latin typeface="Arial Black" pitchFamily="34" charset="0"/>
                <a:ea typeface="Times New Roman"/>
                <a:cs typeface="Times New Roman"/>
              </a:rPr>
              <a:t>Ср АД &lt; 70 – 1 балл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Arial Black" pitchFamily="34" charset="0"/>
              </a:rPr>
              <a:t>введение </a:t>
            </a:r>
            <a:r>
              <a:rPr lang="ru-RU" sz="3600" dirty="0" err="1" smtClean="0">
                <a:latin typeface="Arial Black" pitchFamily="34" charset="0"/>
              </a:rPr>
              <a:t>допамина</a:t>
            </a:r>
            <a:r>
              <a:rPr lang="ru-RU" sz="3600" dirty="0" smtClean="0">
                <a:latin typeface="Arial Black" pitchFamily="34" charset="0"/>
              </a:rPr>
              <a:t> или </a:t>
            </a:r>
            <a:r>
              <a:rPr lang="ru-RU" sz="3600" dirty="0" err="1" smtClean="0">
                <a:latin typeface="Arial Black" pitchFamily="34" charset="0"/>
              </a:rPr>
              <a:t>бутамина</a:t>
            </a:r>
            <a:r>
              <a:rPr lang="ru-RU" sz="3600" dirty="0" smtClean="0">
                <a:latin typeface="Arial Black" pitchFamily="34" charset="0"/>
              </a:rPr>
              <a:t> </a:t>
            </a:r>
            <a:r>
              <a:rPr lang="ru-RU" sz="3600" b="1" dirty="0" smtClean="0">
                <a:latin typeface="Arial Black" pitchFamily="34" charset="0"/>
                <a:ea typeface="Times New Roman"/>
                <a:cs typeface="Times New Roman"/>
              </a:rPr>
              <a:t>&lt; 5 мкг/кг/мин</a:t>
            </a:r>
            <a:r>
              <a:rPr lang="en-US" sz="3600" b="1" dirty="0" smtClean="0">
                <a:latin typeface="Arial Black" pitchFamily="34" charset="0"/>
                <a:ea typeface="Times New Roman"/>
                <a:cs typeface="Times New Roman"/>
              </a:rPr>
              <a:t> – </a:t>
            </a:r>
            <a:r>
              <a:rPr lang="ru-RU" sz="3600" b="1" dirty="0" smtClean="0">
                <a:latin typeface="Arial Black" pitchFamily="34" charset="0"/>
                <a:ea typeface="Times New Roman"/>
                <a:cs typeface="Times New Roman"/>
              </a:rPr>
              <a:t>2 балла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0" y="76200"/>
            <a:ext cx="6858000" cy="769441"/>
          </a:xfrm>
          <a:prstGeom prst="rect">
            <a:avLst/>
          </a:prstGeom>
          <a:solidFill>
            <a:srgbClr val="F9A5E9"/>
          </a:solidFill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prstClr val="black"/>
                </a:solidFill>
              </a:rPr>
              <a:t>Шкала </a:t>
            </a:r>
            <a:r>
              <a:rPr lang="en-US" sz="4400" b="1" dirty="0" smtClean="0">
                <a:solidFill>
                  <a:prstClr val="black"/>
                </a:solidFill>
              </a:rPr>
              <a:t>SOFA </a:t>
            </a:r>
            <a:endParaRPr lang="ru-RU" sz="4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2400" y="982682"/>
            <a:ext cx="8839200" cy="563231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Arial Black" pitchFamily="34" charset="0"/>
              </a:rPr>
              <a:t>введение </a:t>
            </a:r>
            <a:r>
              <a:rPr lang="ru-RU" sz="3600" dirty="0" err="1" smtClean="0">
                <a:latin typeface="Arial Black" pitchFamily="34" charset="0"/>
              </a:rPr>
              <a:t>допамина</a:t>
            </a:r>
            <a:r>
              <a:rPr lang="ru-RU" sz="3600" dirty="0" smtClean="0">
                <a:latin typeface="Arial Black" pitchFamily="34" charset="0"/>
              </a:rPr>
              <a:t> или </a:t>
            </a:r>
            <a:r>
              <a:rPr lang="ru-RU" sz="3600" dirty="0" err="1" smtClean="0">
                <a:latin typeface="Arial Black" pitchFamily="34" charset="0"/>
              </a:rPr>
              <a:t>бутамина</a:t>
            </a:r>
            <a:r>
              <a:rPr lang="ru-RU" sz="3600" dirty="0" smtClean="0">
                <a:latin typeface="Arial Black" pitchFamily="34" charset="0"/>
              </a:rPr>
              <a:t> </a:t>
            </a:r>
            <a:r>
              <a:rPr lang="ru-RU" sz="3600" dirty="0" smtClean="0">
                <a:solidFill>
                  <a:srgbClr val="000000"/>
                </a:solidFill>
                <a:latin typeface="Arial Black" pitchFamily="34" charset="0"/>
                <a:ea typeface="Times New Roman"/>
                <a:cs typeface="Times New Roman"/>
              </a:rPr>
              <a:t>&gt;</a:t>
            </a:r>
            <a:r>
              <a:rPr lang="ru-RU" sz="3600" b="1" dirty="0" smtClean="0">
                <a:latin typeface="Arial Black" pitchFamily="34" charset="0"/>
                <a:ea typeface="Times New Roman"/>
                <a:cs typeface="Times New Roman"/>
              </a:rPr>
              <a:t> 5 мкг/кг/мин или введение </a:t>
            </a:r>
            <a:r>
              <a:rPr lang="ru-RU" sz="3600" dirty="0" smtClean="0">
                <a:latin typeface="Arial Black" pitchFamily="34" charset="0"/>
              </a:rPr>
              <a:t>адреналина или норадреналина </a:t>
            </a:r>
            <a:r>
              <a:rPr lang="ru-RU" sz="3600" dirty="0" smtClean="0">
                <a:latin typeface="Arial Black" pitchFamily="34" charset="0"/>
                <a:ea typeface="Times New Roman"/>
                <a:cs typeface="Times New Roman"/>
              </a:rPr>
              <a:t>&lt; 0,1</a:t>
            </a:r>
            <a:r>
              <a:rPr lang="ru-RU" sz="3600" b="1" dirty="0" smtClean="0">
                <a:latin typeface="Arial Black" pitchFamily="34" charset="0"/>
                <a:ea typeface="Times New Roman"/>
                <a:cs typeface="Times New Roman"/>
              </a:rPr>
              <a:t> мкг/кг/мин</a:t>
            </a:r>
            <a:r>
              <a:rPr lang="ru-RU" sz="3600" dirty="0" smtClean="0">
                <a:latin typeface="Arial Black" pitchFamily="34" charset="0"/>
              </a:rPr>
              <a:t> </a:t>
            </a:r>
            <a:r>
              <a:rPr lang="ru-RU" sz="3600" b="1" dirty="0" smtClean="0">
                <a:latin typeface="Arial Black" pitchFamily="34" charset="0"/>
                <a:ea typeface="Times New Roman"/>
                <a:cs typeface="Times New Roman"/>
              </a:rPr>
              <a:t>– 3 балла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Arial Black" pitchFamily="34" charset="0"/>
              </a:rPr>
              <a:t>введение </a:t>
            </a:r>
            <a:r>
              <a:rPr lang="ru-RU" sz="3600" dirty="0" err="1" smtClean="0">
                <a:latin typeface="Arial Black" pitchFamily="34" charset="0"/>
              </a:rPr>
              <a:t>допамина</a:t>
            </a:r>
            <a:r>
              <a:rPr lang="ru-RU" sz="3600" dirty="0" smtClean="0">
                <a:latin typeface="Arial Black" pitchFamily="34" charset="0"/>
              </a:rPr>
              <a:t> или </a:t>
            </a:r>
            <a:r>
              <a:rPr lang="ru-RU" sz="3600" dirty="0" err="1" smtClean="0">
                <a:latin typeface="Arial Black" pitchFamily="34" charset="0"/>
              </a:rPr>
              <a:t>бутамина</a:t>
            </a:r>
            <a:r>
              <a:rPr lang="ru-RU" sz="3600" dirty="0" smtClean="0">
                <a:latin typeface="Arial Black" pitchFamily="34" charset="0"/>
              </a:rPr>
              <a:t> </a:t>
            </a:r>
            <a:r>
              <a:rPr lang="ru-RU" sz="3600" dirty="0" smtClean="0">
                <a:solidFill>
                  <a:srgbClr val="000000"/>
                </a:solidFill>
                <a:latin typeface="Arial Black" pitchFamily="34" charset="0"/>
                <a:ea typeface="Times New Roman"/>
                <a:cs typeface="Times New Roman"/>
              </a:rPr>
              <a:t>&gt;</a:t>
            </a:r>
            <a:r>
              <a:rPr lang="ru-RU" sz="3600" b="1" dirty="0" smtClean="0">
                <a:latin typeface="Arial Black" pitchFamily="34" charset="0"/>
                <a:ea typeface="Times New Roman"/>
                <a:cs typeface="Times New Roman"/>
              </a:rPr>
              <a:t> 15 мкг/кг/мин или введение </a:t>
            </a:r>
            <a:r>
              <a:rPr lang="ru-RU" sz="3600" dirty="0" smtClean="0">
                <a:latin typeface="Arial Black" pitchFamily="34" charset="0"/>
              </a:rPr>
              <a:t>адреналина или норадреналина </a:t>
            </a:r>
            <a:r>
              <a:rPr lang="ru-RU" sz="3600" dirty="0" smtClean="0">
                <a:solidFill>
                  <a:srgbClr val="000000"/>
                </a:solidFill>
                <a:latin typeface="Arial Black" pitchFamily="34" charset="0"/>
                <a:ea typeface="Times New Roman"/>
                <a:cs typeface="Times New Roman"/>
              </a:rPr>
              <a:t>&gt;</a:t>
            </a:r>
            <a:r>
              <a:rPr lang="ru-RU" sz="3600" dirty="0" smtClean="0">
                <a:latin typeface="Arial Black" pitchFamily="34" charset="0"/>
                <a:ea typeface="Times New Roman"/>
                <a:cs typeface="Times New Roman"/>
              </a:rPr>
              <a:t> 0,1</a:t>
            </a:r>
            <a:r>
              <a:rPr lang="ru-RU" sz="3600" b="1" dirty="0" smtClean="0">
                <a:latin typeface="Arial Black" pitchFamily="34" charset="0"/>
                <a:ea typeface="Times New Roman"/>
                <a:cs typeface="Times New Roman"/>
              </a:rPr>
              <a:t> мкг/кг/мин</a:t>
            </a:r>
            <a:r>
              <a:rPr lang="en-US" sz="3600" b="1" dirty="0" smtClean="0">
                <a:solidFill>
                  <a:prstClr val="black"/>
                </a:solidFill>
                <a:latin typeface="Arial Black" pitchFamily="34" charset="0"/>
                <a:ea typeface="Times New Roman"/>
                <a:cs typeface="Times New Roman"/>
              </a:rPr>
              <a:t> </a:t>
            </a:r>
            <a:r>
              <a:rPr lang="ru-RU" sz="3600" b="1" dirty="0" smtClean="0">
                <a:latin typeface="Arial Black" pitchFamily="34" charset="0"/>
                <a:ea typeface="Times New Roman"/>
                <a:cs typeface="Times New Roman"/>
              </a:rPr>
              <a:t>– 4 балла</a:t>
            </a:r>
            <a:endParaRPr lang="en-US" sz="3600" b="1" dirty="0" smtClean="0">
              <a:latin typeface="Arial Black" pitchFamily="34" charset="0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050" y="714356"/>
            <a:ext cx="39581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Arial Black" pitchFamily="34" charset="0"/>
              </a:rPr>
              <a:t>Средняя АД</a:t>
            </a:r>
            <a:endParaRPr lang="ru-RU" sz="4400" b="1" dirty="0">
              <a:latin typeface="Arial Black" pitchFamily="34" charset="0"/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2643182"/>
            <a:ext cx="5143536" cy="200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3000" y="142852"/>
            <a:ext cx="7239000" cy="769441"/>
          </a:xfrm>
          <a:prstGeom prst="rect">
            <a:avLst/>
          </a:prstGeom>
          <a:solidFill>
            <a:srgbClr val="F9A5E9"/>
          </a:solidFill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prstClr val="black"/>
                </a:solidFill>
              </a:rPr>
              <a:t>Шкала </a:t>
            </a:r>
            <a:r>
              <a:rPr lang="en-US" sz="4400" b="1" dirty="0" smtClean="0">
                <a:solidFill>
                  <a:prstClr val="black"/>
                </a:solidFill>
              </a:rPr>
              <a:t>SOFA </a:t>
            </a:r>
            <a:endParaRPr lang="ru-RU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928670"/>
            <a:ext cx="8610600" cy="55092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Arial Black" pitchFamily="34" charset="0"/>
              </a:rPr>
              <a:t>Дисфункция почек оценивается  по уровню </a:t>
            </a:r>
            <a:r>
              <a:rPr lang="ru-RU" sz="3200" dirty="0" err="1" smtClean="0">
                <a:latin typeface="Arial Black" pitchFamily="34" charset="0"/>
              </a:rPr>
              <a:t>креатинина</a:t>
            </a:r>
            <a:r>
              <a:rPr lang="ru-RU" sz="3200" dirty="0" smtClean="0">
                <a:latin typeface="Arial Black" pitchFamily="34" charset="0"/>
              </a:rPr>
              <a:t> (</a:t>
            </a:r>
            <a:r>
              <a:rPr lang="ru-RU" sz="3200" dirty="0" err="1" smtClean="0">
                <a:latin typeface="Arial Black" pitchFamily="34" charset="0"/>
              </a:rPr>
              <a:t>ммоль</a:t>
            </a:r>
            <a:r>
              <a:rPr lang="ru-RU" sz="3200" dirty="0" smtClean="0">
                <a:latin typeface="Arial Black" pitchFamily="34" charset="0"/>
              </a:rPr>
              <a:t>/л) (норма до 80-110) или по мочевыделению</a:t>
            </a:r>
          </a:p>
          <a:p>
            <a:r>
              <a:rPr lang="ru-RU" sz="3200" dirty="0" smtClean="0">
                <a:latin typeface="Arial Black" pitchFamily="34" charset="0"/>
                <a:ea typeface="Times New Roman"/>
                <a:cs typeface="Times New Roman"/>
              </a:rPr>
              <a:t>&lt; 100</a:t>
            </a:r>
            <a:r>
              <a:rPr lang="ru-RU" sz="3200" b="1" dirty="0" smtClean="0">
                <a:latin typeface="Arial Black" pitchFamily="34" charset="0"/>
                <a:ea typeface="Times New Roman"/>
                <a:cs typeface="Times New Roman"/>
              </a:rPr>
              <a:t> – 0 баллов</a:t>
            </a:r>
            <a:br>
              <a:rPr lang="ru-RU" sz="3200" b="1" dirty="0" smtClean="0">
                <a:latin typeface="Arial Black" pitchFamily="34" charset="0"/>
                <a:ea typeface="Times New Roman"/>
                <a:cs typeface="Times New Roman"/>
              </a:rPr>
            </a:br>
            <a:r>
              <a:rPr lang="ru-RU" sz="3200" b="1" dirty="0" smtClean="0">
                <a:latin typeface="Arial Black" pitchFamily="34" charset="0"/>
                <a:ea typeface="Times New Roman"/>
                <a:cs typeface="Times New Roman"/>
              </a:rPr>
              <a:t>100-170 – 1 балл</a:t>
            </a:r>
          </a:p>
          <a:p>
            <a:r>
              <a:rPr lang="ru-RU" sz="3200" b="1" dirty="0" smtClean="0">
                <a:latin typeface="Arial Black" pitchFamily="34" charset="0"/>
                <a:ea typeface="Times New Roman"/>
                <a:cs typeface="Times New Roman"/>
              </a:rPr>
              <a:t>171-299 –</a:t>
            </a:r>
            <a:r>
              <a:rPr lang="en-US" sz="3200" b="1" dirty="0" smtClean="0">
                <a:latin typeface="Arial Black" pitchFamily="34" charset="0"/>
                <a:ea typeface="Times New Roman"/>
                <a:cs typeface="Times New Roman"/>
              </a:rPr>
              <a:t> </a:t>
            </a:r>
            <a:r>
              <a:rPr lang="ru-RU" sz="3200" b="1" dirty="0" smtClean="0">
                <a:latin typeface="Arial Black" pitchFamily="34" charset="0"/>
                <a:ea typeface="Times New Roman"/>
                <a:cs typeface="Times New Roman"/>
              </a:rPr>
              <a:t>2 балла</a:t>
            </a:r>
          </a:p>
          <a:p>
            <a:r>
              <a:rPr lang="ru-RU" sz="3200" b="1" dirty="0" smtClean="0">
                <a:latin typeface="Arial Black" pitchFamily="34" charset="0"/>
                <a:ea typeface="Times New Roman"/>
                <a:cs typeface="Times New Roman"/>
              </a:rPr>
              <a:t>300-400 или мочи&lt; 500 мл/</a:t>
            </a:r>
            <a:r>
              <a:rPr lang="ru-RU" sz="3200" b="1" dirty="0" err="1" smtClean="0">
                <a:latin typeface="Arial Black" pitchFamily="34" charset="0"/>
                <a:ea typeface="Times New Roman"/>
                <a:cs typeface="Times New Roman"/>
              </a:rPr>
              <a:t>сут</a:t>
            </a:r>
            <a:r>
              <a:rPr lang="ru-RU" sz="3200" b="1" dirty="0" smtClean="0">
                <a:latin typeface="Arial Black" pitchFamily="34" charset="0"/>
                <a:ea typeface="Times New Roman"/>
                <a:cs typeface="Times New Roman"/>
              </a:rPr>
              <a:t>. – 3 балла</a:t>
            </a:r>
          </a:p>
          <a:p>
            <a:r>
              <a:rPr lang="ru-RU" sz="3200" b="1" dirty="0" smtClean="0">
                <a:solidFill>
                  <a:srgbClr val="000000"/>
                </a:solidFill>
                <a:latin typeface="Arial Black" pitchFamily="34" charset="0"/>
                <a:ea typeface="Times New Roman"/>
                <a:cs typeface="Times New Roman"/>
              </a:rPr>
              <a:t>&gt;</a:t>
            </a:r>
            <a:r>
              <a:rPr lang="ru-RU" sz="3200" b="1" dirty="0" smtClean="0">
                <a:solidFill>
                  <a:prstClr val="black"/>
                </a:solidFill>
                <a:latin typeface="Arial Black" pitchFamily="34" charset="0"/>
                <a:ea typeface="Times New Roman"/>
                <a:cs typeface="Times New Roman"/>
              </a:rPr>
              <a:t> 400 или мочи</a:t>
            </a:r>
            <a:r>
              <a:rPr lang="ru-RU" sz="3200" b="1" dirty="0" smtClean="0">
                <a:latin typeface="Arial Black" pitchFamily="34" charset="0"/>
                <a:ea typeface="Times New Roman"/>
                <a:cs typeface="Times New Roman"/>
              </a:rPr>
              <a:t>&lt; 200 мл/</a:t>
            </a:r>
            <a:r>
              <a:rPr lang="ru-RU" sz="3200" b="1" dirty="0" err="1" smtClean="0">
                <a:latin typeface="Arial Black" pitchFamily="34" charset="0"/>
                <a:ea typeface="Times New Roman"/>
                <a:cs typeface="Times New Roman"/>
              </a:rPr>
              <a:t>сут</a:t>
            </a:r>
            <a:r>
              <a:rPr lang="ru-RU" sz="3200" b="1" dirty="0" smtClean="0">
                <a:latin typeface="Arial Black" pitchFamily="34" charset="0"/>
                <a:ea typeface="Times New Roman"/>
                <a:cs typeface="Times New Roman"/>
              </a:rPr>
              <a:t>. – 4 балла</a:t>
            </a:r>
            <a:r>
              <a:rPr lang="ru-RU" sz="3200" dirty="0" smtClean="0">
                <a:latin typeface="Arial Black" pitchFamily="34" charset="0"/>
              </a:rPr>
              <a:t> </a:t>
            </a:r>
            <a:endParaRPr lang="en-US" sz="3200" b="1" dirty="0" smtClean="0">
              <a:latin typeface="Arial Black" pitchFamily="34" charset="0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928670"/>
            <a:ext cx="7720010" cy="501675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 Black" pitchFamily="34" charset="0"/>
              </a:rPr>
              <a:t>Дисфункция ЦНС оценивается  по шкале Глазго</a:t>
            </a:r>
            <a:endParaRPr lang="ru-RU" sz="4000" b="1" dirty="0" smtClean="0">
              <a:latin typeface="Arial Black" pitchFamily="34" charset="0"/>
            </a:endParaRPr>
          </a:p>
          <a:p>
            <a:pPr algn="ctr"/>
            <a:r>
              <a:rPr lang="ru-RU" sz="4000" b="1" dirty="0" smtClean="0">
                <a:solidFill>
                  <a:srgbClr val="000000"/>
                </a:solidFill>
                <a:latin typeface="Arial Black" pitchFamily="34" charset="0"/>
                <a:ea typeface="Times New Roman"/>
                <a:cs typeface="Times New Roman"/>
              </a:rPr>
              <a:t>15 </a:t>
            </a:r>
            <a:r>
              <a:rPr lang="ru-RU" sz="4000" b="1" dirty="0" smtClean="0">
                <a:latin typeface="Arial Black" pitchFamily="34" charset="0"/>
                <a:ea typeface="Times New Roman"/>
                <a:cs typeface="Times New Roman"/>
              </a:rPr>
              <a:t>– 0 баллов</a:t>
            </a:r>
          </a:p>
          <a:p>
            <a:pPr algn="ctr"/>
            <a:r>
              <a:rPr lang="ru-RU" sz="4000" b="1" dirty="0" smtClean="0">
                <a:latin typeface="Arial Black" pitchFamily="34" charset="0"/>
                <a:ea typeface="Times New Roman"/>
                <a:cs typeface="Times New Roman"/>
              </a:rPr>
              <a:t>13-14 – 1 балл</a:t>
            </a:r>
          </a:p>
          <a:p>
            <a:pPr algn="ctr"/>
            <a:r>
              <a:rPr lang="ru-RU" sz="4000" dirty="0" smtClean="0">
                <a:latin typeface="Arial Black" pitchFamily="34" charset="0"/>
              </a:rPr>
              <a:t>10-12 </a:t>
            </a:r>
            <a:r>
              <a:rPr lang="en-US" sz="4000" b="1" dirty="0" smtClean="0">
                <a:latin typeface="Arial Black" pitchFamily="34" charset="0"/>
                <a:ea typeface="Times New Roman"/>
                <a:cs typeface="Times New Roman"/>
              </a:rPr>
              <a:t>- </a:t>
            </a:r>
            <a:r>
              <a:rPr lang="ru-RU" sz="4000" b="1" dirty="0" smtClean="0">
                <a:latin typeface="Arial Black" pitchFamily="34" charset="0"/>
                <a:ea typeface="Times New Roman"/>
                <a:cs typeface="Times New Roman"/>
              </a:rPr>
              <a:t>2 балла</a:t>
            </a:r>
          </a:p>
          <a:p>
            <a:pPr algn="ctr"/>
            <a:r>
              <a:rPr lang="ru-RU" sz="4000" dirty="0" smtClean="0">
                <a:latin typeface="Arial Black" pitchFamily="34" charset="0"/>
              </a:rPr>
              <a:t>6-9 </a:t>
            </a:r>
            <a:r>
              <a:rPr lang="ru-RU" sz="4000" b="1" dirty="0" smtClean="0">
                <a:latin typeface="Arial Black" pitchFamily="34" charset="0"/>
                <a:ea typeface="Times New Roman"/>
                <a:cs typeface="Times New Roman"/>
              </a:rPr>
              <a:t>– 3 балла</a:t>
            </a:r>
          </a:p>
          <a:p>
            <a:pPr algn="ctr"/>
            <a:r>
              <a:rPr lang="ru-RU" sz="4000" b="1" dirty="0" smtClean="0">
                <a:latin typeface="Arial Black" pitchFamily="34" charset="0"/>
                <a:ea typeface="Times New Roman"/>
                <a:cs typeface="Times New Roman"/>
              </a:rPr>
              <a:t>&lt;</a:t>
            </a:r>
            <a:r>
              <a:rPr lang="ru-RU" sz="4000" dirty="0" smtClean="0">
                <a:latin typeface="Arial Black" pitchFamily="34" charset="0"/>
                <a:ea typeface="Times New Roman"/>
                <a:cs typeface="Times New Roman"/>
              </a:rPr>
              <a:t> 6</a:t>
            </a:r>
            <a:r>
              <a:rPr lang="en-US" sz="4000" b="1" dirty="0" smtClean="0">
                <a:solidFill>
                  <a:prstClr val="black"/>
                </a:solidFill>
                <a:latin typeface="Arial Black" pitchFamily="34" charset="0"/>
                <a:ea typeface="Times New Roman"/>
                <a:cs typeface="Times New Roman"/>
              </a:rPr>
              <a:t> </a:t>
            </a:r>
            <a:r>
              <a:rPr lang="ru-RU" sz="4000" b="1" dirty="0" smtClean="0">
                <a:latin typeface="Arial Black" pitchFamily="34" charset="0"/>
                <a:ea typeface="Times New Roman"/>
                <a:cs typeface="Times New Roman"/>
              </a:rPr>
              <a:t>– 4 балла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71600" y="142852"/>
            <a:ext cx="7162800" cy="769441"/>
          </a:xfrm>
          <a:prstGeom prst="rect">
            <a:avLst/>
          </a:prstGeom>
          <a:solidFill>
            <a:srgbClr val="F9A5E9"/>
          </a:solidFill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prstClr val="black"/>
                </a:solidFill>
              </a:rPr>
              <a:t>Шкала </a:t>
            </a:r>
            <a:r>
              <a:rPr lang="en-US" sz="4400" b="1" dirty="0" smtClean="0">
                <a:solidFill>
                  <a:prstClr val="black"/>
                </a:solidFill>
              </a:rPr>
              <a:t>SOFA </a:t>
            </a:r>
            <a:endParaRPr lang="ru-RU" sz="4400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76195" y="1665732"/>
          <a:ext cx="8486805" cy="4486656"/>
        </p:xfrm>
        <a:graphic>
          <a:graphicData uri="http://schemas.openxmlformats.org/drawingml/2006/table">
            <a:tbl>
              <a:tblPr/>
              <a:tblGrid>
                <a:gridCol w="1604078"/>
                <a:gridCol w="753368"/>
                <a:gridCol w="6129359"/>
              </a:tblGrid>
              <a:tr h="141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Открывание глаз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Arial Black" pitchFamily="34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Arial Black" pitchFamily="34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Arial Black" pitchFamily="34" charset="0"/>
                          <a:ea typeface="Times New Roman"/>
                          <a:cs typeface="Times New Roman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Arial Black" pitchFamily="34" charset="0"/>
                          <a:ea typeface="Times New Roman"/>
                          <a:cs typeface="Times New Roman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Пациент не открывает глаза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Пациент открывает глаза на болевое раздражение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Пациент открывает глаза по речевой команде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Глаза открываются спонтанно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28662" y="201019"/>
            <a:ext cx="7715304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Шкала глубины комы Глазго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928662" y="201019"/>
            <a:ext cx="7715304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Шкала глубины комы Глазго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57200" y="1600200"/>
          <a:ext cx="8501122" cy="5118926"/>
        </p:xfrm>
        <a:graphic>
          <a:graphicData uri="http://schemas.openxmlformats.org/drawingml/2006/table">
            <a:tbl>
              <a:tblPr/>
              <a:tblGrid>
                <a:gridCol w="2196123"/>
                <a:gridCol w="796279"/>
                <a:gridCol w="5508720"/>
              </a:tblGrid>
              <a:tr h="51189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Речевая реакция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Arial Black" pitchFamily="34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Arial Black" pitchFamily="34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Arial Black" pitchFamily="34" charset="0"/>
                          <a:ea typeface="Times New Roman"/>
                          <a:cs typeface="Times New Roman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Речевая реакция отсутствует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Пациент издает нечленораздельные звуки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Неадекватные ответы, бессвязные слова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Речь путаная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Речь осмысленная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928662" y="76200"/>
            <a:ext cx="7715304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Шкала глубины комы Глазго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04800" y="1295400"/>
          <a:ext cx="8786841" cy="5398008"/>
        </p:xfrm>
        <a:graphic>
          <a:graphicData uri="http://schemas.openxmlformats.org/drawingml/2006/table">
            <a:tbl>
              <a:tblPr/>
              <a:tblGrid>
                <a:gridCol w="1919814"/>
                <a:gridCol w="575190"/>
                <a:gridCol w="6291837"/>
              </a:tblGrid>
              <a:tr h="2892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Двигательная реакция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Arial Black" pitchFamily="34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Arial Black" pitchFamily="34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Arial Black" pitchFamily="34" charset="0"/>
                          <a:ea typeface="Times New Roman"/>
                          <a:cs typeface="Times New Roman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Arial Black" pitchFamily="34" charset="0"/>
                          <a:ea typeface="Times New Roman"/>
                          <a:cs typeface="Times New Roman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Arial Black" pitchFamily="34" charset="0"/>
                          <a:ea typeface="Times New Roman"/>
                          <a:cs typeface="Times New Roman"/>
                        </a:rPr>
                        <a:t>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Arial Black" pitchFamily="34" charset="0"/>
                          <a:ea typeface="Times New Roman"/>
                          <a:cs typeface="Times New Roman"/>
                        </a:rPr>
                        <a:t>6</a:t>
                      </a:r>
                      <a:endParaRPr lang="ru-RU" sz="2800" dirty="0">
                        <a:latin typeface="Arial Black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Двигательная реакция отсутствует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Разгибание верхних конечностей в ответ на боль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Сгибание верхних конечностей в ответ на боль Реакция </a:t>
                      </a:r>
                      <a:r>
                        <a:rPr lang="ru-RU" sz="2800" dirty="0" smtClean="0">
                          <a:latin typeface="Arial Black" pitchFamily="34" charset="0"/>
                          <a:ea typeface="Times New Roman"/>
                          <a:cs typeface="Times New Roman"/>
                        </a:rPr>
                        <a:t>отдергивания </a:t>
                      </a:r>
                      <a:r>
                        <a:rPr lang="ru-RU" sz="28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в ответ на боль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Локализует боль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Пациент выполняет команды врача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928662" y="201019"/>
            <a:ext cx="7715304" cy="255454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3200" dirty="0" smtClean="0">
                <a:latin typeface="Arial Black" pitchFamily="34" charset="0"/>
              </a:rPr>
              <a:t>При наличии гнойного очага для упрощенной</a:t>
            </a:r>
            <a:r>
              <a:rPr lang="ru-RU" sz="3200" b="1" dirty="0" smtClean="0">
                <a:latin typeface="Arial Black" pitchFamily="34" charset="0"/>
              </a:rPr>
              <a:t> оценки органной дисфункции </a:t>
            </a:r>
            <a:r>
              <a:rPr lang="ru-RU" sz="3200" dirty="0" smtClean="0">
                <a:latin typeface="Arial Black" pitchFamily="34" charset="0"/>
              </a:rPr>
              <a:t>можно использовать</a:t>
            </a:r>
            <a:r>
              <a:rPr lang="ru-RU" sz="3200" b="1" dirty="0" smtClean="0">
                <a:latin typeface="Arial Black" pitchFamily="34" charset="0"/>
              </a:rPr>
              <a:t> экспресс шкалу </a:t>
            </a:r>
            <a:r>
              <a:rPr lang="en-US" sz="3200" b="1" dirty="0" smtClean="0">
                <a:latin typeface="Arial Black" pitchFamily="34" charset="0"/>
              </a:rPr>
              <a:t>q</a:t>
            </a:r>
            <a:r>
              <a:rPr lang="ru-RU" sz="3200" b="1" dirty="0" smtClean="0">
                <a:latin typeface="Arial Black" pitchFamily="34" charset="0"/>
              </a:rPr>
              <a:t>SOFA (прикроватная)</a:t>
            </a:r>
            <a:endParaRPr lang="ru-RU" sz="3200" dirty="0"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3013770"/>
            <a:ext cx="8534400" cy="3539430"/>
          </a:xfrm>
          <a:prstGeom prst="rect">
            <a:avLst/>
          </a:prstGeom>
          <a:solidFill>
            <a:srgbClr val="FEA0FA"/>
          </a:solidFill>
        </p:spPr>
        <p:txBody>
          <a:bodyPr wrap="square">
            <a:spAutoFit/>
          </a:bodyPr>
          <a:lstStyle/>
          <a:p>
            <a:pPr lvl="0" indent="228600"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ЧД ≥ 22;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lvl="0" indent="228600" eaLnBrk="0" hangingPunct="0"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изменения ментального статуса </a:t>
            </a:r>
          </a:p>
          <a:p>
            <a:pPr lvl="0" indent="228600" eaLnBrk="0" hangingPunct="0"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(дезориентация, </a:t>
            </a:r>
            <a:r>
              <a:rPr lang="ru-RU" sz="2800" dirty="0" smtClean="0">
                <a:solidFill>
                  <a:srgbClr val="0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сонливость,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indent="228600" eaLnBrk="0" hangingPunct="0"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спутанность </a:t>
            </a:r>
            <a:r>
              <a:rPr lang="ru-RU" sz="2800" dirty="0" smtClean="0">
                <a:solidFill>
                  <a:srgbClr val="0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сознания,    возбуждение,     эйфория,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заторможенность);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lvl="0" indent="228600" eaLnBrk="0" hangingPunct="0"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АД систолическое ≤ 100 мм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рт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. ст.</a:t>
            </a:r>
          </a:p>
          <a:p>
            <a:pPr lvl="0" indent="228600" eaLnBrk="0" hangingPunct="0">
              <a:tabLst>
                <a:tab pos="457200" algn="l"/>
              </a:tabLst>
            </a:pPr>
            <a:r>
              <a:rPr lang="ru-RU" sz="2800" dirty="0" smtClean="0">
                <a:solidFill>
                  <a:srgbClr val="0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Наличие 2 из этих критериев уже прогнозирует неблагоприятный исход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val 4"/>
          <p:cNvSpPr>
            <a:spLocks noChangeArrowheads="1"/>
          </p:cNvSpPr>
          <p:nvPr/>
        </p:nvSpPr>
        <p:spPr bwMode="auto">
          <a:xfrm>
            <a:off x="1600200" y="838200"/>
            <a:ext cx="6172200" cy="18288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/>
              <a:t>сепсис</a:t>
            </a:r>
          </a:p>
        </p:txBody>
      </p:sp>
      <p:sp>
        <p:nvSpPr>
          <p:cNvPr id="39939" name="Rectangle 6"/>
          <p:cNvSpPr>
            <a:spLocks noChangeArrowheads="1"/>
          </p:cNvSpPr>
          <p:nvPr/>
        </p:nvSpPr>
        <p:spPr bwMode="auto">
          <a:xfrm>
            <a:off x="304800" y="3200400"/>
            <a:ext cx="29718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/>
              <a:t>ССВР</a:t>
            </a:r>
          </a:p>
        </p:txBody>
      </p:sp>
      <p:sp>
        <p:nvSpPr>
          <p:cNvPr id="39940" name="Rectangle 8"/>
          <p:cNvSpPr>
            <a:spLocks noChangeArrowheads="1"/>
          </p:cNvSpPr>
          <p:nvPr/>
        </p:nvSpPr>
        <p:spPr bwMode="auto">
          <a:xfrm>
            <a:off x="3733800" y="3581400"/>
            <a:ext cx="914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cs typeface="Times New Roman" pitchFamily="18" charset="0"/>
              </a:rPr>
              <a:t>+</a:t>
            </a:r>
          </a:p>
        </p:txBody>
      </p:sp>
      <p:sp>
        <p:nvSpPr>
          <p:cNvPr id="39941" name="Rectangle 10"/>
          <p:cNvSpPr>
            <a:spLocks noChangeArrowheads="1"/>
          </p:cNvSpPr>
          <p:nvPr/>
        </p:nvSpPr>
        <p:spPr bwMode="auto">
          <a:xfrm>
            <a:off x="4953000" y="3124200"/>
            <a:ext cx="3810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/>
              <a:t>Гнойный очаг</a:t>
            </a:r>
          </a:p>
        </p:txBody>
      </p:sp>
      <p:sp>
        <p:nvSpPr>
          <p:cNvPr id="39942" name="Line 12"/>
          <p:cNvSpPr>
            <a:spLocks noChangeShapeType="1"/>
          </p:cNvSpPr>
          <p:nvPr/>
        </p:nvSpPr>
        <p:spPr bwMode="auto">
          <a:xfrm flipH="1">
            <a:off x="1371600" y="2667000"/>
            <a:ext cx="289560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9943" name="Line 13"/>
          <p:cNvSpPr>
            <a:spLocks noChangeShapeType="1"/>
          </p:cNvSpPr>
          <p:nvPr/>
        </p:nvSpPr>
        <p:spPr bwMode="auto">
          <a:xfrm>
            <a:off x="4114800" y="2667000"/>
            <a:ext cx="2362200" cy="381000"/>
          </a:xfrm>
          <a:prstGeom prst="line">
            <a:avLst/>
          </a:prstGeom>
          <a:noFill/>
          <a:ln w="603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57200" y="76200"/>
            <a:ext cx="838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Arial Black" pitchFamily="34" charset="0"/>
              </a:rPr>
              <a:t>Старое определение </a:t>
            </a:r>
            <a:endParaRPr lang="ru-RU" sz="4400" dirty="0">
              <a:latin typeface="Arial Black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928670"/>
            <a:ext cx="8039128" cy="452431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Arial Black" pitchFamily="34" charset="0"/>
              </a:rPr>
              <a:t>У пациента с гнойной инфекцией при наличии 2 критериев по экспресс шкале </a:t>
            </a:r>
            <a:r>
              <a:rPr lang="en-US" sz="3600" b="1" dirty="0" smtClean="0">
                <a:latin typeface="Arial Black" pitchFamily="34" charset="0"/>
              </a:rPr>
              <a:t>q</a:t>
            </a:r>
            <a:r>
              <a:rPr lang="ru-RU" sz="3600" b="1" dirty="0" smtClean="0">
                <a:latin typeface="Arial Black" pitchFamily="34" charset="0"/>
              </a:rPr>
              <a:t>SOFA говорят об органной дисфункции и применяют основную шкалу SOFA  и если определяется более 2 баллов,  то говорят о сепсисе  </a:t>
            </a:r>
            <a:endParaRPr lang="ru-RU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763000" cy="563231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Arial Black" pitchFamily="34" charset="0"/>
              </a:rPr>
              <a:t>Оценка тяжести состояния при сепсисе осуществляется по шкале </a:t>
            </a:r>
            <a:r>
              <a:rPr lang="en-US" sz="3600" b="1" dirty="0" smtClean="0">
                <a:latin typeface="Arial Black" pitchFamily="34" charset="0"/>
              </a:rPr>
              <a:t>SAPS</a:t>
            </a:r>
            <a:r>
              <a:rPr lang="ru-RU" sz="3600" b="1" dirty="0" smtClean="0">
                <a:latin typeface="Arial Black" pitchFamily="34" charset="0"/>
              </a:rPr>
              <a:t>, </a:t>
            </a:r>
            <a:r>
              <a:rPr lang="ru-RU" sz="3200" b="1" dirty="0" smtClean="0">
                <a:latin typeface="Arial Black" pitchFamily="34" charset="0"/>
              </a:rPr>
              <a:t>учитываются: </a:t>
            </a:r>
            <a:r>
              <a:rPr lang="en-US" sz="3200" dirty="0" smtClean="0">
                <a:latin typeface="Arial Black" pitchFamily="34" charset="0"/>
              </a:rPr>
              <a:t> </a:t>
            </a:r>
            <a:endParaRPr lang="ru-RU" sz="3200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Arial Black" pitchFamily="34" charset="0"/>
              </a:rPr>
              <a:t>возраст, 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Arial Black" pitchFamily="34" charset="0"/>
              </a:rPr>
              <a:t>частота сердечных сокращений,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Arial Black" pitchFamily="34" charset="0"/>
              </a:rPr>
              <a:t> систолическое АД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Arial Black" pitchFamily="34" charset="0"/>
              </a:rPr>
              <a:t>температура тела, 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Arial Black" pitchFamily="34" charset="0"/>
              </a:rPr>
              <a:t>частота дыханий,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Arial Black" pitchFamily="34" charset="0"/>
              </a:rPr>
              <a:t> диурез,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33400"/>
            <a:ext cx="8382000" cy="452431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Arial Black" pitchFamily="34" charset="0"/>
              </a:rPr>
              <a:t>уровень мочевины, 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Arial Black" pitchFamily="34" charset="0"/>
              </a:rPr>
              <a:t>гематокрит, 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Arial Black" pitchFamily="34" charset="0"/>
              </a:rPr>
              <a:t>уровень лейкоцитов, 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Arial Black" pitchFamily="34" charset="0"/>
              </a:rPr>
              <a:t>калий, 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Arial Black" pitchFamily="34" charset="0"/>
              </a:rPr>
              <a:t>натрий, 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Arial Black" pitchFamily="34" charset="0"/>
              </a:rPr>
              <a:t>бикарбонат плазмы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Arial Black" pitchFamily="34" charset="0"/>
              </a:rPr>
              <a:t>степень угнетения сознания по шкале комы Глазго </a:t>
            </a:r>
            <a:endParaRPr lang="ru-RU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214546" y="285728"/>
            <a:ext cx="4000528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 Black" pitchFamily="34" charset="0"/>
              </a:rPr>
              <a:t>Септический шок</a:t>
            </a:r>
            <a:endParaRPr lang="ru-RU" sz="2400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1285860"/>
            <a:ext cx="521018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latin typeface="Arial Black" pitchFamily="34" charset="0"/>
              </a:rPr>
              <a:t>Вариант течения сепсиса</a:t>
            </a:r>
            <a:endParaRPr lang="ru-RU" sz="2400" b="1" u="sng" dirty="0">
              <a:latin typeface="Arial Black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14282" y="1857364"/>
            <a:ext cx="4643470" cy="250033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  <a:latin typeface="Arial Black" pitchFamily="34" charset="0"/>
              </a:rPr>
              <a:t>Циркуляторная</a:t>
            </a:r>
            <a:r>
              <a:rPr lang="ru-RU" sz="2400" dirty="0" smtClean="0">
                <a:solidFill>
                  <a:schemeClr val="tx1"/>
                </a:solidFill>
                <a:latin typeface="Arial Black" pitchFamily="34" charset="0"/>
              </a:rPr>
              <a:t> недостаточность,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 Black" pitchFamily="34" charset="0"/>
              </a:rPr>
              <a:t>артериальная гипотония</a:t>
            </a:r>
            <a:endParaRPr lang="ru-RU" sz="24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4549676"/>
            <a:ext cx="5857916" cy="1938992"/>
          </a:xfrm>
          <a:prstGeom prst="rect">
            <a:avLst/>
          </a:prstGeom>
          <a:solidFill>
            <a:srgbClr val="7CF729"/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Black" pitchFamily="34" charset="0"/>
              </a:rPr>
              <a:t>несмотря на адекватную </a:t>
            </a:r>
          </a:p>
          <a:p>
            <a:r>
              <a:rPr lang="ru-RU" sz="2400" dirty="0" err="1" smtClean="0">
                <a:latin typeface="Arial Black" pitchFamily="34" charset="0"/>
              </a:rPr>
              <a:t>инфузионную</a:t>
            </a:r>
            <a:r>
              <a:rPr lang="ru-RU" sz="2400" dirty="0" smtClean="0">
                <a:latin typeface="Arial Black" pitchFamily="34" charset="0"/>
              </a:rPr>
              <a:t> терапию, для поддержания среднего АД более 65 мм </a:t>
            </a:r>
            <a:r>
              <a:rPr lang="ru-RU" sz="2400" dirty="0" err="1" smtClean="0">
                <a:latin typeface="Arial Black" pitchFamily="34" charset="0"/>
              </a:rPr>
              <a:t>рт</a:t>
            </a:r>
            <a:r>
              <a:rPr lang="ru-RU" sz="2400" dirty="0" smtClean="0">
                <a:latin typeface="Arial Black" pitchFamily="34" charset="0"/>
              </a:rPr>
              <a:t>. ст. требуется введение  </a:t>
            </a:r>
            <a:r>
              <a:rPr lang="ru-RU" sz="2400" dirty="0" err="1" smtClean="0">
                <a:latin typeface="Arial Black" pitchFamily="34" charset="0"/>
              </a:rPr>
              <a:t>вазопрессоров</a:t>
            </a:r>
            <a:r>
              <a:rPr lang="ru-RU" sz="2400" dirty="0" smtClean="0">
                <a:latin typeface="Arial Black" pitchFamily="34" charset="0"/>
              </a:rPr>
              <a:t> </a:t>
            </a:r>
            <a:endParaRPr lang="ru-RU" sz="2400" dirty="0">
              <a:latin typeface="Arial Black" pitchFamily="34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3643306" y="1714488"/>
            <a:ext cx="785818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5072034" y="1857364"/>
            <a:ext cx="4071966" cy="228601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 Black" pitchFamily="34" charset="0"/>
              </a:rPr>
              <a:t>Повышение уровня </a:t>
            </a:r>
            <a:r>
              <a:rPr lang="ru-RU" sz="2400" b="1" dirty="0" err="1" smtClean="0">
                <a:solidFill>
                  <a:schemeClr val="tx1"/>
                </a:solidFill>
                <a:latin typeface="Arial Black" pitchFamily="34" charset="0"/>
              </a:rPr>
              <a:t>лактата</a:t>
            </a:r>
            <a:r>
              <a:rPr lang="ru-RU" sz="2400" b="1" dirty="0" smtClean="0">
                <a:solidFill>
                  <a:schemeClr val="tx1"/>
                </a:solidFill>
                <a:latin typeface="Arial Black" pitchFamily="34" charset="0"/>
              </a:rPr>
              <a:t> более 2 </a:t>
            </a:r>
            <a:r>
              <a:rPr lang="ru-RU" sz="2400" b="1" dirty="0" err="1" smtClean="0">
                <a:solidFill>
                  <a:schemeClr val="tx1"/>
                </a:solidFill>
                <a:latin typeface="Arial Black" pitchFamily="34" charset="0"/>
              </a:rPr>
              <a:t>ммоль</a:t>
            </a:r>
            <a:r>
              <a:rPr lang="ru-RU" sz="2400" b="1" dirty="0" smtClean="0">
                <a:solidFill>
                  <a:schemeClr val="tx1"/>
                </a:solidFill>
                <a:latin typeface="Arial Black" pitchFamily="34" charset="0"/>
              </a:rPr>
              <a:t>/л </a:t>
            </a:r>
            <a:endParaRPr lang="ru-RU" sz="2400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429124" y="1714488"/>
            <a:ext cx="1071570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429356" y="4572000"/>
            <a:ext cx="2714644" cy="18158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Black" pitchFamily="34" charset="0"/>
              </a:rPr>
              <a:t>Клеточная</a:t>
            </a:r>
          </a:p>
          <a:p>
            <a:r>
              <a:rPr lang="ru-RU" sz="2800" b="1" dirty="0" smtClean="0">
                <a:latin typeface="Arial Black" pitchFamily="34" charset="0"/>
              </a:rPr>
              <a:t>дисфункция </a:t>
            </a:r>
          </a:p>
          <a:p>
            <a:r>
              <a:rPr lang="ru-RU" sz="2800" b="1" dirty="0" smtClean="0">
                <a:latin typeface="Arial Black" pitchFamily="34" charset="0"/>
              </a:rPr>
              <a:t>Норма 1-1,8 </a:t>
            </a:r>
          </a:p>
          <a:p>
            <a:r>
              <a:rPr lang="ru-RU" sz="2800" b="1" dirty="0" err="1" smtClean="0">
                <a:latin typeface="Arial Black" pitchFamily="34" charset="0"/>
              </a:rPr>
              <a:t>ммоль</a:t>
            </a:r>
            <a:r>
              <a:rPr lang="ru-RU" sz="2800" b="1" dirty="0" smtClean="0">
                <a:latin typeface="Arial Black" pitchFamily="34" charset="0"/>
              </a:rPr>
              <a:t>/л</a:t>
            </a: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29388" y="500042"/>
            <a:ext cx="2387192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Arial Black" pitchFamily="34" charset="0"/>
              </a:rPr>
              <a:t>Летальность</a:t>
            </a:r>
          </a:p>
          <a:p>
            <a:r>
              <a:rPr lang="ru-RU" sz="2400" b="1" dirty="0" smtClean="0">
                <a:latin typeface="Arial Black" pitchFamily="34" charset="0"/>
              </a:rPr>
              <a:t>40% и более</a:t>
            </a:r>
            <a:endParaRPr lang="ru-RU" sz="2400" b="1" dirty="0">
              <a:latin typeface="Arial Black" pitchFamily="34" charset="0"/>
            </a:endParaRPr>
          </a:p>
        </p:txBody>
      </p:sp>
      <p:cxnSp>
        <p:nvCxnSpPr>
          <p:cNvPr id="14" name="Прямая со стрелкой 13"/>
          <p:cNvCxnSpPr>
            <a:stCxn id="7" idx="4"/>
          </p:cNvCxnSpPr>
          <p:nvPr/>
        </p:nvCxnSpPr>
        <p:spPr>
          <a:xfrm rot="16200000" flipH="1">
            <a:off x="6921098" y="4330298"/>
            <a:ext cx="428620" cy="547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H="1">
            <a:off x="2549139" y="4461262"/>
            <a:ext cx="138106" cy="547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Oval 4"/>
          <p:cNvSpPr>
            <a:spLocks noChangeArrowheads="1"/>
          </p:cNvSpPr>
          <p:nvPr/>
        </p:nvSpPr>
        <p:spPr bwMode="auto">
          <a:xfrm>
            <a:off x="762000" y="838200"/>
            <a:ext cx="7772400" cy="26670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/>
              <a:t>Сепсис с </a:t>
            </a:r>
          </a:p>
          <a:p>
            <a:pPr algn="ctr"/>
            <a:r>
              <a:rPr lang="ru-RU" sz="4800" b="1"/>
              <a:t>полиорганной</a:t>
            </a:r>
          </a:p>
          <a:p>
            <a:pPr algn="ctr"/>
            <a:r>
              <a:rPr lang="ru-RU" sz="4800" b="1"/>
              <a:t> недостаточностью</a:t>
            </a:r>
          </a:p>
        </p:txBody>
      </p:sp>
      <p:sp>
        <p:nvSpPr>
          <p:cNvPr id="41989" name="Rectangle 8"/>
          <p:cNvSpPr>
            <a:spLocks noChangeArrowheads="1"/>
          </p:cNvSpPr>
          <p:nvPr/>
        </p:nvSpPr>
        <p:spPr bwMode="auto">
          <a:xfrm>
            <a:off x="2590800" y="4495800"/>
            <a:ext cx="3733800" cy="19050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</a:rPr>
              <a:t>Дисфункция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</a:rPr>
              <a:t>в двух или 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</a:rPr>
              <a:t>более системах</a:t>
            </a:r>
          </a:p>
        </p:txBody>
      </p:sp>
      <p:sp>
        <p:nvSpPr>
          <p:cNvPr id="41991" name="Line 11"/>
          <p:cNvSpPr>
            <a:spLocks noChangeShapeType="1"/>
          </p:cNvSpPr>
          <p:nvPr/>
        </p:nvSpPr>
        <p:spPr bwMode="auto">
          <a:xfrm>
            <a:off x="4343400" y="3505200"/>
            <a:ext cx="76200" cy="1066800"/>
          </a:xfrm>
          <a:prstGeom prst="line">
            <a:avLst/>
          </a:prstGeom>
          <a:noFill/>
          <a:ln w="603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284982"/>
            <a:ext cx="821537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>
                <a:latin typeface="Arial Black" pitchFamily="34" charset="0"/>
              </a:rPr>
              <a:t>Прокальцитонин</a:t>
            </a:r>
            <a:endParaRPr lang="ru-RU" sz="3600" dirty="0" smtClean="0">
              <a:latin typeface="Arial Black" pitchFamily="34" charset="0"/>
            </a:endParaRPr>
          </a:p>
          <a:p>
            <a:pPr algn="ctr"/>
            <a:r>
              <a:rPr lang="ru-RU" sz="2800" dirty="0" smtClean="0">
                <a:latin typeface="Arial Black" pitchFamily="34" charset="0"/>
              </a:rPr>
              <a:t>Маркер бактериальной инфекции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2590800"/>
            <a:ext cx="8572560" cy="954107"/>
          </a:xfrm>
          <a:prstGeom prst="rect">
            <a:avLst/>
          </a:prstGeom>
          <a:solidFill>
            <a:srgbClr val="00FFFF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Arial Black" pitchFamily="34" charset="0"/>
              </a:rPr>
              <a:t>При воспалении повышается уровень ИЛ6 и </a:t>
            </a:r>
            <a:r>
              <a:rPr lang="ru-RU" sz="2800" dirty="0" err="1" smtClean="0">
                <a:latin typeface="Arial Black" pitchFamily="34" charset="0"/>
              </a:rPr>
              <a:t>ФНО-α </a:t>
            </a:r>
            <a:r>
              <a:rPr lang="ru-RU" sz="2800" dirty="0" smtClean="0">
                <a:latin typeface="Arial Black" pitchFamily="34" charset="0"/>
              </a:rPr>
              <a:t>в сыворотке крови 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3799582"/>
            <a:ext cx="7239000" cy="1077218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Arial Black" pitchFamily="34" charset="0"/>
              </a:rPr>
              <a:t>стимулируют выработку </a:t>
            </a:r>
            <a:r>
              <a:rPr lang="ru-RU" sz="3200" b="1" dirty="0" err="1" smtClean="0">
                <a:latin typeface="Arial Black" pitchFamily="34" charset="0"/>
              </a:rPr>
              <a:t>прокальцитонина</a:t>
            </a:r>
            <a:endParaRPr lang="ru-RU" sz="3200" dirty="0"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1" y="5105400"/>
            <a:ext cx="83820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Arial Black" pitchFamily="34" charset="0"/>
              </a:rPr>
              <a:t>Максимальное содержание через </a:t>
            </a:r>
          </a:p>
          <a:p>
            <a:pPr algn="ctr"/>
            <a:r>
              <a:rPr lang="ru-RU" sz="3200" dirty="0" smtClean="0">
                <a:latin typeface="Arial Black" pitchFamily="34" charset="0"/>
              </a:rPr>
              <a:t> 8-12 часов </a:t>
            </a:r>
            <a:endParaRPr lang="ru-RU" sz="3200" dirty="0"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304800"/>
            <a:ext cx="8077200" cy="769441"/>
          </a:xfrm>
          <a:prstGeom prst="rect">
            <a:avLst/>
          </a:prstGeom>
          <a:solidFill>
            <a:srgbClr val="FEA0FA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Arial Black" pitchFamily="34" charset="0"/>
              </a:rPr>
              <a:t>Маркеры сепсиса</a:t>
            </a:r>
            <a:endParaRPr lang="ru-RU" sz="4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76200"/>
            <a:ext cx="821537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>
                <a:latin typeface="Arial Black" pitchFamily="34" charset="0"/>
              </a:rPr>
              <a:t>Прокальцитонин</a:t>
            </a:r>
            <a:endParaRPr lang="ru-RU" sz="3600" dirty="0" smtClean="0">
              <a:latin typeface="Arial Black" pitchFamily="34" charset="0"/>
            </a:endParaRPr>
          </a:p>
          <a:p>
            <a:pPr algn="ctr"/>
            <a:r>
              <a:rPr lang="ru-RU" sz="2800" dirty="0" smtClean="0">
                <a:latin typeface="Arial Black" pitchFamily="34" charset="0"/>
              </a:rPr>
              <a:t>Маркер бактериальной инфекции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219200"/>
            <a:ext cx="8572560" cy="5509200"/>
          </a:xfrm>
          <a:prstGeom prst="rect">
            <a:avLst/>
          </a:prstGeom>
          <a:solidFill>
            <a:srgbClr val="00FFFF"/>
          </a:solidFill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Arial Black" pitchFamily="34" charset="0"/>
              </a:rPr>
              <a:t>Содержание </a:t>
            </a:r>
            <a:r>
              <a:rPr lang="ru-RU" sz="3200" dirty="0" err="1" smtClean="0">
                <a:latin typeface="Arial Black" pitchFamily="34" charset="0"/>
              </a:rPr>
              <a:t>прокальцитонина</a:t>
            </a:r>
            <a:r>
              <a:rPr lang="ru-RU" sz="3200" dirty="0" smtClean="0">
                <a:latin typeface="Arial Black" pitchFamily="34" charset="0"/>
              </a:rPr>
              <a:t>: 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Arial Black" pitchFamily="34" charset="0"/>
              </a:rPr>
              <a:t>у здоровых - 0,1-0,5 </a:t>
            </a:r>
            <a:r>
              <a:rPr lang="ru-RU" sz="3200" dirty="0" err="1" smtClean="0">
                <a:latin typeface="Arial Black" pitchFamily="34" charset="0"/>
              </a:rPr>
              <a:t>нг</a:t>
            </a:r>
            <a:r>
              <a:rPr lang="ru-RU" sz="3200" dirty="0" smtClean="0">
                <a:latin typeface="Arial Black" pitchFamily="34" charset="0"/>
              </a:rPr>
              <a:t>/мл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Arial Black" pitchFamily="34" charset="0"/>
              </a:rPr>
              <a:t>при гнойных заболеваниях 1,6-2,0 </a:t>
            </a:r>
            <a:r>
              <a:rPr lang="ru-RU" sz="3200" dirty="0" err="1" smtClean="0">
                <a:latin typeface="Arial Black" pitchFamily="34" charset="0"/>
              </a:rPr>
              <a:t>нг</a:t>
            </a:r>
            <a:r>
              <a:rPr lang="ru-RU" sz="3200" dirty="0" smtClean="0">
                <a:latin typeface="Arial Black" pitchFamily="34" charset="0"/>
              </a:rPr>
              <a:t>/мл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Arial Black" pitchFamily="34" charset="0"/>
              </a:rPr>
              <a:t>2,1-10,0 </a:t>
            </a:r>
            <a:r>
              <a:rPr lang="ru-RU" sz="3200" dirty="0" err="1" smtClean="0">
                <a:latin typeface="Arial Black" pitchFamily="34" charset="0"/>
              </a:rPr>
              <a:t>нг</a:t>
            </a:r>
            <a:r>
              <a:rPr lang="ru-RU" sz="3200" dirty="0" smtClean="0">
                <a:latin typeface="Arial Black" pitchFamily="34" charset="0"/>
              </a:rPr>
              <a:t>/мл - фактор риска ССВР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Arial Black" pitchFamily="34" charset="0"/>
              </a:rPr>
              <a:t>&gt;10,0 </a:t>
            </a:r>
            <a:r>
              <a:rPr lang="ru-RU" sz="3200" dirty="0" err="1" smtClean="0">
                <a:latin typeface="Arial Black" pitchFamily="34" charset="0"/>
              </a:rPr>
              <a:t>нг</a:t>
            </a:r>
            <a:r>
              <a:rPr lang="ru-RU" sz="3200" dirty="0" smtClean="0">
                <a:latin typeface="Arial Black" pitchFamily="34" charset="0"/>
              </a:rPr>
              <a:t>/мл - сепсис, септический шок, </a:t>
            </a:r>
          </a:p>
          <a:p>
            <a:r>
              <a:rPr lang="ru-RU" sz="3200" dirty="0" smtClean="0">
                <a:latin typeface="Arial Black" pitchFamily="34" charset="0"/>
              </a:rPr>
              <a:t>высока вероятность летального исхода</a:t>
            </a:r>
          </a:p>
          <a:p>
            <a:r>
              <a:rPr lang="ru-RU" sz="3200" dirty="0" smtClean="0">
                <a:latin typeface="Arial Black" pitchFamily="34" charset="0"/>
              </a:rPr>
              <a:t>Не изменяется при вирусной инфекции</a:t>
            </a:r>
            <a:endParaRPr lang="ru-RU" sz="32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71480"/>
            <a:ext cx="821537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>
                <a:latin typeface="Arial Black" pitchFamily="34" charset="0"/>
              </a:rPr>
              <a:t>Прокальцитонин</a:t>
            </a:r>
            <a:endParaRPr lang="ru-RU" sz="3600" dirty="0" smtClean="0">
              <a:latin typeface="Arial Black" pitchFamily="34" charset="0"/>
            </a:endParaRPr>
          </a:p>
          <a:p>
            <a:pPr algn="ctr"/>
            <a:r>
              <a:rPr lang="ru-RU" sz="2800" dirty="0" smtClean="0">
                <a:latin typeface="Arial Black" pitchFamily="34" charset="0"/>
              </a:rPr>
              <a:t>Маркер бактериальной инфекции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9964" y="2209800"/>
            <a:ext cx="8715436" cy="3416320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Arial Black" pitchFamily="34" charset="0"/>
              </a:rPr>
              <a:t>может быть повышен при тяжелой травме, ожогах, обширных оперативных вмешательствах, </a:t>
            </a:r>
            <a:r>
              <a:rPr lang="ru-RU" sz="3600" dirty="0" err="1" smtClean="0">
                <a:latin typeface="Arial Black" pitchFamily="34" charset="0"/>
              </a:rPr>
              <a:t>кардиогенном</a:t>
            </a:r>
            <a:r>
              <a:rPr lang="ru-RU" sz="3600" dirty="0" smtClean="0">
                <a:latin typeface="Arial Black" pitchFamily="34" charset="0"/>
              </a:rPr>
              <a:t> шоке, мелкоклеточном раке легкого и др. </a:t>
            </a:r>
            <a:endParaRPr lang="ru-RU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52400"/>
            <a:ext cx="821537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>
                <a:latin typeface="Arial Black" pitchFamily="34" charset="0"/>
              </a:rPr>
              <a:t>пресепсин</a:t>
            </a:r>
            <a:endParaRPr lang="ru-RU" sz="3600" dirty="0" smtClean="0">
              <a:latin typeface="Arial Black" pitchFamily="34" charset="0"/>
            </a:endParaRPr>
          </a:p>
          <a:p>
            <a:pPr algn="ctr"/>
            <a:r>
              <a:rPr lang="ru-RU" sz="2800" dirty="0" smtClean="0">
                <a:latin typeface="Arial Black" pitchFamily="34" charset="0"/>
              </a:rPr>
              <a:t>Ранний маркер сепсиса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295400"/>
            <a:ext cx="8572560" cy="5016758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Arial Black" pitchFamily="34" charset="0"/>
              </a:rPr>
              <a:t>Повышается в течение 1 часа ССВР</a:t>
            </a:r>
          </a:p>
          <a:p>
            <a:r>
              <a:rPr lang="ru-RU" sz="4000" dirty="0" smtClean="0">
                <a:latin typeface="Arial Black" pitchFamily="34" charset="0"/>
              </a:rPr>
              <a:t>Его образование и циркулирующие концентрации отражают факт активации и интенсивности фагоцитоза жизнеспособных бактерий</a:t>
            </a:r>
            <a:endParaRPr lang="ru-RU" sz="4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52400"/>
            <a:ext cx="821537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>
                <a:latin typeface="Arial Black" pitchFamily="34" charset="0"/>
              </a:rPr>
              <a:t>пресепсин</a:t>
            </a:r>
            <a:endParaRPr lang="ru-RU" sz="3600" dirty="0" smtClean="0">
              <a:latin typeface="Arial Black" pitchFamily="34" charset="0"/>
            </a:endParaRPr>
          </a:p>
          <a:p>
            <a:pPr algn="ctr"/>
            <a:r>
              <a:rPr lang="ru-RU" sz="2800" dirty="0" smtClean="0">
                <a:latin typeface="Arial Black" pitchFamily="34" charset="0"/>
              </a:rPr>
              <a:t>Ранний маркер сепсиса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295400"/>
            <a:ext cx="8572560" cy="5016758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 Black" pitchFamily="34" charset="0"/>
              </a:rPr>
              <a:t>Содержание </a:t>
            </a:r>
            <a:r>
              <a:rPr lang="ru-RU" sz="4000" dirty="0" err="1" smtClean="0">
                <a:latin typeface="Arial Black" pitchFamily="34" charset="0"/>
              </a:rPr>
              <a:t>пресепсина</a:t>
            </a:r>
            <a:r>
              <a:rPr lang="ru-RU" sz="4000" dirty="0" smtClean="0">
                <a:latin typeface="Arial Black" pitchFamily="34" charset="0"/>
              </a:rPr>
              <a:t>: </a:t>
            </a:r>
          </a:p>
          <a:p>
            <a:pPr>
              <a:buFont typeface="Arial" pitchFamily="34" charset="0"/>
              <a:buChar char="•"/>
            </a:pPr>
            <a:r>
              <a:rPr lang="ru-RU" sz="4000" dirty="0" smtClean="0">
                <a:latin typeface="Arial Black" pitchFamily="34" charset="0"/>
              </a:rPr>
              <a:t>менее 300 </a:t>
            </a:r>
            <a:r>
              <a:rPr lang="ru-RU" sz="4000" dirty="0" err="1" smtClean="0">
                <a:latin typeface="Arial Black" pitchFamily="34" charset="0"/>
              </a:rPr>
              <a:t>пг</a:t>
            </a:r>
            <a:r>
              <a:rPr lang="ru-RU" sz="4000" dirty="0" smtClean="0">
                <a:latin typeface="Arial Black" pitchFamily="34" charset="0"/>
              </a:rPr>
              <a:t>/мл (пикограмм/мл) исключает сепсис</a:t>
            </a:r>
          </a:p>
          <a:p>
            <a:pPr>
              <a:buFont typeface="Arial" pitchFamily="34" charset="0"/>
              <a:buChar char="•"/>
            </a:pPr>
            <a:r>
              <a:rPr lang="ru-RU" sz="4000" dirty="0" smtClean="0">
                <a:solidFill>
                  <a:srgbClr val="FF0000"/>
                </a:solidFill>
                <a:latin typeface="Arial Black" pitchFamily="34" charset="0"/>
              </a:rPr>
              <a:t>от 300 до 500 </a:t>
            </a:r>
            <a:r>
              <a:rPr lang="ru-RU" sz="4000" dirty="0" err="1" smtClean="0">
                <a:solidFill>
                  <a:srgbClr val="FF0000"/>
                </a:solidFill>
                <a:latin typeface="Arial Black" pitchFamily="34" charset="0"/>
              </a:rPr>
              <a:t>пг</a:t>
            </a:r>
            <a:r>
              <a:rPr lang="ru-RU" sz="4000" dirty="0" smtClean="0">
                <a:solidFill>
                  <a:srgbClr val="FF0000"/>
                </a:solidFill>
                <a:latin typeface="Arial Black" pitchFamily="34" charset="0"/>
              </a:rPr>
              <a:t>/мл – возможен ССВР</a:t>
            </a:r>
          </a:p>
          <a:p>
            <a:pPr>
              <a:buFont typeface="Arial" pitchFamily="34" charset="0"/>
              <a:buChar char="•"/>
            </a:pPr>
            <a:r>
              <a:rPr lang="ru-RU" sz="4000" dirty="0" smtClean="0">
                <a:latin typeface="Arial Black" pitchFamily="34" charset="0"/>
              </a:rPr>
              <a:t>от 500 до 1000 </a:t>
            </a:r>
            <a:r>
              <a:rPr lang="ru-RU" sz="4000" dirty="0" err="1" smtClean="0">
                <a:latin typeface="Arial Black" pitchFamily="34" charset="0"/>
              </a:rPr>
              <a:t>пг</a:t>
            </a:r>
            <a:r>
              <a:rPr lang="ru-RU" sz="4000" dirty="0" smtClean="0">
                <a:latin typeface="Arial Black" pitchFamily="34" charset="0"/>
              </a:rPr>
              <a:t>/мл – умеренный риск сепсиса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val 4"/>
          <p:cNvSpPr>
            <a:spLocks noChangeArrowheads="1"/>
          </p:cNvSpPr>
          <p:nvPr/>
        </p:nvSpPr>
        <p:spPr bwMode="auto">
          <a:xfrm>
            <a:off x="1600200" y="838200"/>
            <a:ext cx="6172200" cy="18288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/>
              <a:t>сепсис</a:t>
            </a:r>
          </a:p>
        </p:txBody>
      </p:sp>
      <p:sp>
        <p:nvSpPr>
          <p:cNvPr id="39939" name="Rectangle 6"/>
          <p:cNvSpPr>
            <a:spLocks noChangeArrowheads="1"/>
          </p:cNvSpPr>
          <p:nvPr/>
        </p:nvSpPr>
        <p:spPr bwMode="auto">
          <a:xfrm>
            <a:off x="304800" y="3200400"/>
            <a:ext cx="29718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/>
              <a:t>ССВР</a:t>
            </a:r>
          </a:p>
        </p:txBody>
      </p:sp>
      <p:sp>
        <p:nvSpPr>
          <p:cNvPr id="39940" name="Rectangle 8"/>
          <p:cNvSpPr>
            <a:spLocks noChangeArrowheads="1"/>
          </p:cNvSpPr>
          <p:nvPr/>
        </p:nvSpPr>
        <p:spPr bwMode="auto">
          <a:xfrm>
            <a:off x="3733800" y="3581400"/>
            <a:ext cx="914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cs typeface="Times New Roman" pitchFamily="18" charset="0"/>
              </a:rPr>
              <a:t>+</a:t>
            </a:r>
          </a:p>
        </p:txBody>
      </p:sp>
      <p:sp>
        <p:nvSpPr>
          <p:cNvPr id="39941" name="Rectangle 10"/>
          <p:cNvSpPr>
            <a:spLocks noChangeArrowheads="1"/>
          </p:cNvSpPr>
          <p:nvPr/>
        </p:nvSpPr>
        <p:spPr bwMode="auto">
          <a:xfrm>
            <a:off x="4953000" y="3124200"/>
            <a:ext cx="3810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400" b="1"/>
              <a:t>Гнойный очаг</a:t>
            </a:r>
          </a:p>
        </p:txBody>
      </p:sp>
      <p:sp>
        <p:nvSpPr>
          <p:cNvPr id="39942" name="Line 12"/>
          <p:cNvSpPr>
            <a:spLocks noChangeShapeType="1"/>
          </p:cNvSpPr>
          <p:nvPr/>
        </p:nvSpPr>
        <p:spPr bwMode="auto">
          <a:xfrm flipH="1">
            <a:off x="1371600" y="2667000"/>
            <a:ext cx="289560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9943" name="Line 13"/>
          <p:cNvSpPr>
            <a:spLocks noChangeShapeType="1"/>
          </p:cNvSpPr>
          <p:nvPr/>
        </p:nvSpPr>
        <p:spPr bwMode="auto">
          <a:xfrm>
            <a:off x="4114800" y="2667000"/>
            <a:ext cx="2362200" cy="381000"/>
          </a:xfrm>
          <a:prstGeom prst="line">
            <a:avLst/>
          </a:prstGeom>
          <a:noFill/>
          <a:ln w="603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9944" name="Text Box 9"/>
          <p:cNvSpPr txBox="1">
            <a:spLocks noChangeArrowheads="1"/>
          </p:cNvSpPr>
          <p:nvPr/>
        </p:nvSpPr>
        <p:spPr bwMode="auto">
          <a:xfrm>
            <a:off x="1600200" y="5183188"/>
            <a:ext cx="6096000" cy="14462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/>
              <a:t>Органно-системная недостаточность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76200"/>
            <a:ext cx="838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Arial Black" pitchFamily="34" charset="0"/>
              </a:rPr>
              <a:t>Старое определение </a:t>
            </a:r>
            <a:endParaRPr lang="ru-RU" sz="4400" dirty="0">
              <a:latin typeface="Arial Black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52400"/>
            <a:ext cx="821537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>
                <a:latin typeface="Arial Black" pitchFamily="34" charset="0"/>
              </a:rPr>
              <a:t>пресепсин</a:t>
            </a:r>
            <a:endParaRPr lang="ru-RU" sz="3600" dirty="0" smtClean="0">
              <a:latin typeface="Arial Black" pitchFamily="34" charset="0"/>
            </a:endParaRPr>
          </a:p>
          <a:p>
            <a:pPr algn="ctr"/>
            <a:r>
              <a:rPr lang="ru-RU" sz="2800" dirty="0" smtClean="0">
                <a:latin typeface="Arial Black" pitchFamily="34" charset="0"/>
              </a:rPr>
              <a:t>Ранний маркер сепсиса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295400"/>
            <a:ext cx="8572560" cy="5016758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000" dirty="0" smtClean="0">
                <a:solidFill>
                  <a:srgbClr val="FF0000"/>
                </a:solidFill>
                <a:latin typeface="Arial Black" pitchFamily="34" charset="0"/>
              </a:rPr>
              <a:t>более 1000 </a:t>
            </a:r>
            <a:r>
              <a:rPr lang="ru-RU" sz="4000" dirty="0" err="1" smtClean="0">
                <a:solidFill>
                  <a:srgbClr val="FF0000"/>
                </a:solidFill>
                <a:latin typeface="Arial Black" pitchFamily="34" charset="0"/>
              </a:rPr>
              <a:t>пг</a:t>
            </a:r>
            <a:r>
              <a:rPr lang="ru-RU" sz="4000" dirty="0" smtClean="0">
                <a:solidFill>
                  <a:srgbClr val="FF0000"/>
                </a:solidFill>
                <a:latin typeface="Arial Black" pitchFamily="34" charset="0"/>
              </a:rPr>
              <a:t>/мл – высокий риск сепсиса, септического шока и 30-дневной смертности</a:t>
            </a:r>
          </a:p>
          <a:p>
            <a:r>
              <a:rPr lang="ru-RU" sz="4000" dirty="0" smtClean="0">
                <a:latin typeface="Arial Black" pitchFamily="34" charset="0"/>
              </a:rPr>
              <a:t>Не снижается 3 дня – прогноз неблагоприятный</a:t>
            </a:r>
          </a:p>
          <a:p>
            <a:r>
              <a:rPr lang="ru-RU" sz="4000" dirty="0" smtClean="0">
                <a:latin typeface="Arial Black" pitchFamily="34" charset="0"/>
              </a:rPr>
              <a:t>Не повышается при вирусной инфекции</a:t>
            </a:r>
            <a:endParaRPr lang="ru-RU" sz="4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619999" cy="1676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b="1" dirty="0" smtClean="0">
                <a:latin typeface="Arial Black" pitchFamily="34" charset="0"/>
              </a:rPr>
              <a:t>Бактериологические исследования при сепсисе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8534400" cy="5029200"/>
          </a:xfrm>
          <a:solidFill>
            <a:srgbClr val="CCFFCC"/>
          </a:solidFill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5400" b="1" dirty="0" smtClean="0"/>
              <a:t>  Посевы проводятся: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5400" b="1" dirty="0" smtClean="0"/>
              <a:t>   3-4 раза в день, в течение 5-7 дней каждый раз в 2 флакона по 10 мл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sz="43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371600"/>
          </a:xfrm>
          <a:solidFill>
            <a:srgbClr val="FFFF00"/>
          </a:solidFill>
        </p:spPr>
        <p:txBody>
          <a:bodyPr lIns="92075" tIns="46038" rIns="92075" bIns="46038"/>
          <a:lstStyle/>
          <a:p>
            <a:pPr algn="ctr" eaLnBrk="1" hangingPunct="1"/>
            <a:r>
              <a:rPr lang="ru-RU" b="1" dirty="0" smtClean="0"/>
              <a:t>Бактериологические исследования при сепсисе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001000" cy="5029200"/>
          </a:xfrm>
          <a:solidFill>
            <a:srgbClr val="CCFFCC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4300" b="1" dirty="0" smtClean="0"/>
              <a:t>Положительным считается результат, если в одно время из обоих флаконов в 2-3 временных промежутках  в течение суток выделяется один и тот же возбудитель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229600" cy="1371600"/>
          </a:xfrm>
          <a:solidFill>
            <a:srgbClr val="0000FF"/>
          </a:solidFill>
        </p:spPr>
        <p:txBody>
          <a:bodyPr/>
          <a:lstStyle/>
          <a:p>
            <a:pPr algn="ctr" eaLnBrk="1" hangingPunct="1"/>
            <a:r>
              <a:rPr lang="ru-RU" sz="4800" b="1" dirty="0" smtClean="0">
                <a:solidFill>
                  <a:schemeClr val="bg1"/>
                </a:solidFill>
              </a:rPr>
              <a:t>Варианты сепсиса</a:t>
            </a:r>
          </a:p>
        </p:txBody>
      </p:sp>
      <p:sp>
        <p:nvSpPr>
          <p:cNvPr id="4" name="Овал 3"/>
          <p:cNvSpPr/>
          <p:nvPr/>
        </p:nvSpPr>
        <p:spPr bwMode="auto">
          <a:xfrm>
            <a:off x="609600" y="1676400"/>
            <a:ext cx="2286000" cy="167640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3200" b="1" dirty="0" smtClean="0">
                <a:latin typeface="Arial Black" pitchFamily="34" charset="0"/>
              </a:rPr>
              <a:t>Легочной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5029200" y="3657600"/>
            <a:ext cx="4114800" cy="144780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3200" b="1" dirty="0" err="1" smtClean="0">
                <a:latin typeface="Arial Black" pitchFamily="34" charset="0"/>
              </a:rPr>
              <a:t>Уродинамический</a:t>
            </a:r>
            <a:endParaRPr lang="ru-RU" sz="3200" b="1" dirty="0" smtClean="0">
              <a:latin typeface="Arial Black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5181600" y="1905000"/>
            <a:ext cx="3581400" cy="144780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3200" b="1" dirty="0" err="1" smtClean="0">
                <a:latin typeface="Arial Black" pitchFamily="34" charset="0"/>
              </a:rPr>
              <a:t>Ангиогенный</a:t>
            </a:r>
            <a:r>
              <a:rPr lang="ru-RU" sz="3200" b="1" dirty="0" smtClean="0">
                <a:latin typeface="Arial Black" pitchFamily="34" charset="0"/>
              </a:rPr>
              <a:t>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sp>
        <p:nvSpPr>
          <p:cNvPr id="8" name="Овал 7"/>
          <p:cNvSpPr/>
          <p:nvPr/>
        </p:nvSpPr>
        <p:spPr bwMode="auto">
          <a:xfrm>
            <a:off x="304800" y="3581400"/>
            <a:ext cx="3733800" cy="160020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3200" b="1" dirty="0" smtClean="0">
                <a:latin typeface="Arial Black" pitchFamily="34" charset="0"/>
              </a:rPr>
              <a:t>абдоминальный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sp>
        <p:nvSpPr>
          <p:cNvPr id="10" name="Овал 9"/>
          <p:cNvSpPr/>
          <p:nvPr/>
        </p:nvSpPr>
        <p:spPr bwMode="auto">
          <a:xfrm>
            <a:off x="381000" y="5638800"/>
            <a:ext cx="8382000" cy="106680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3200" b="1" dirty="0" smtClean="0">
                <a:latin typeface="Arial Black" pitchFamily="34" charset="0"/>
              </a:rPr>
              <a:t>Кожно-флегмонозный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cxnSp>
        <p:nvCxnSpPr>
          <p:cNvPr id="12" name="Прямая со стрелкой 11"/>
          <p:cNvCxnSpPr>
            <a:stCxn id="51202" idx="2"/>
          </p:cNvCxnSpPr>
          <p:nvPr/>
        </p:nvCxnSpPr>
        <p:spPr bwMode="auto">
          <a:xfrm rot="5400000">
            <a:off x="3276600" y="1219200"/>
            <a:ext cx="685800" cy="16002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51202" idx="2"/>
          </p:cNvCxnSpPr>
          <p:nvPr/>
        </p:nvCxnSpPr>
        <p:spPr bwMode="auto">
          <a:xfrm rot="5400000">
            <a:off x="2971800" y="2362200"/>
            <a:ext cx="2133600" cy="7620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 bwMode="auto">
          <a:xfrm rot="5400000">
            <a:off x="2476500" y="3695700"/>
            <a:ext cx="38862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51202" idx="2"/>
          </p:cNvCxnSpPr>
          <p:nvPr/>
        </p:nvCxnSpPr>
        <p:spPr bwMode="auto">
          <a:xfrm rot="16200000" flipH="1">
            <a:off x="3657600" y="2438400"/>
            <a:ext cx="2362200" cy="8382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51202" idx="2"/>
          </p:cNvCxnSpPr>
          <p:nvPr/>
        </p:nvCxnSpPr>
        <p:spPr bwMode="auto">
          <a:xfrm rot="16200000" flipH="1">
            <a:off x="4572000" y="1524000"/>
            <a:ext cx="609600" cy="9144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52400"/>
            <a:ext cx="6195927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Arial Black" pitchFamily="34" charset="0"/>
              </a:rPr>
              <a:t>Легочной сепсис</a:t>
            </a:r>
            <a:endParaRPr lang="ru-RU" sz="4800" dirty="0"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63231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3600" dirty="0" smtClean="0">
                <a:latin typeface="Arial Black" pitchFamily="34" charset="0"/>
              </a:rPr>
              <a:t> Заболевания : гнойные процессы в </a:t>
            </a:r>
          </a:p>
          <a:p>
            <a:r>
              <a:rPr lang="ru-RU" sz="3600" dirty="0" smtClean="0">
                <a:latin typeface="Arial Black" pitchFamily="34" charset="0"/>
              </a:rPr>
              <a:t> легких и плевре, деструктивная</a:t>
            </a:r>
          </a:p>
          <a:p>
            <a:r>
              <a:rPr lang="ru-RU" sz="3600" dirty="0" smtClean="0">
                <a:latin typeface="Arial Black" pitchFamily="34" charset="0"/>
              </a:rPr>
              <a:t> пневмония, абсцесс  или гангрена</a:t>
            </a:r>
          </a:p>
          <a:p>
            <a:r>
              <a:rPr lang="ru-RU" sz="3600" dirty="0" smtClean="0">
                <a:latin typeface="Arial Black" pitchFamily="34" charset="0"/>
              </a:rPr>
              <a:t> легкого, эмпиема плевры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Arial Black" pitchFamily="34" charset="0"/>
              </a:rPr>
              <a:t> Этиология: золотистый стафилококк, </a:t>
            </a:r>
          </a:p>
          <a:p>
            <a:r>
              <a:rPr lang="ru-RU" sz="3600" dirty="0" err="1" smtClean="0">
                <a:latin typeface="Arial Black" pitchFamily="34" charset="0"/>
              </a:rPr>
              <a:t>неклостридиальные</a:t>
            </a:r>
            <a:r>
              <a:rPr lang="ru-RU" sz="3600" dirty="0" smtClean="0">
                <a:latin typeface="Arial Black" pitchFamily="34" charset="0"/>
              </a:rPr>
              <a:t> анаэробы</a:t>
            </a:r>
            <a:endParaRPr lang="ru-RU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381000"/>
            <a:ext cx="6195927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Arial Black" pitchFamily="34" charset="0"/>
              </a:rPr>
              <a:t>Легочной сепсис</a:t>
            </a:r>
            <a:endParaRPr lang="ru-RU" sz="4800" dirty="0"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1295400"/>
            <a:ext cx="8839200" cy="5078313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3600" dirty="0" err="1" smtClean="0">
                <a:latin typeface="Arial Black" pitchFamily="34" charset="0"/>
              </a:rPr>
              <a:t>Особеность</a:t>
            </a:r>
            <a:r>
              <a:rPr lang="ru-RU" sz="3600" dirty="0" smtClean="0">
                <a:latin typeface="Arial Black" pitchFamily="34" charset="0"/>
              </a:rPr>
              <a:t>: ранняя дыхательная</a:t>
            </a:r>
          </a:p>
          <a:p>
            <a:r>
              <a:rPr lang="ru-RU" sz="3600" dirty="0" smtClean="0">
                <a:latin typeface="Arial Black" pitchFamily="34" charset="0"/>
              </a:rPr>
              <a:t> недостаточность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Arial Black" pitchFamily="34" charset="0"/>
              </a:rPr>
              <a:t> Лечение: путем пункции абсцесса</a:t>
            </a:r>
          </a:p>
          <a:p>
            <a:r>
              <a:rPr lang="ru-RU" sz="3600" dirty="0" smtClean="0">
                <a:latin typeface="Arial Black" pitchFamily="34" charset="0"/>
              </a:rPr>
              <a:t> легкого, плевральной полости или ее</a:t>
            </a:r>
          </a:p>
          <a:p>
            <a:r>
              <a:rPr lang="ru-RU" sz="3600" dirty="0" smtClean="0">
                <a:latin typeface="Arial Black" pitchFamily="34" charset="0"/>
              </a:rPr>
              <a:t> дренирование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Arial Black" pitchFamily="34" charset="0"/>
              </a:rPr>
              <a:t> А/Б: </a:t>
            </a:r>
            <a:r>
              <a:rPr lang="ru-RU" sz="3600" dirty="0" err="1" smtClean="0">
                <a:latin typeface="Arial Black" pitchFamily="34" charset="0"/>
              </a:rPr>
              <a:t>макролиды</a:t>
            </a:r>
            <a:r>
              <a:rPr lang="ru-RU" sz="3600" dirty="0" smtClean="0">
                <a:latin typeface="Arial Black" pitchFamily="34" charset="0"/>
              </a:rPr>
              <a:t> – </a:t>
            </a:r>
            <a:r>
              <a:rPr lang="ru-RU" sz="3600" dirty="0" err="1" smtClean="0">
                <a:latin typeface="Arial Black" pitchFamily="34" charset="0"/>
              </a:rPr>
              <a:t>азитромицин</a:t>
            </a:r>
            <a:endParaRPr lang="ru-RU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457200"/>
            <a:ext cx="7547259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ru-RU" sz="4800" dirty="0" err="1" smtClean="0">
                <a:latin typeface="Arial Black" pitchFamily="34" charset="0"/>
              </a:rPr>
              <a:t>Ангиогенный</a:t>
            </a:r>
            <a:r>
              <a:rPr lang="ru-RU" sz="4800" dirty="0" smtClean="0">
                <a:latin typeface="Arial Black" pitchFamily="34" charset="0"/>
              </a:rPr>
              <a:t> сепсис</a:t>
            </a:r>
            <a:endParaRPr lang="ru-RU" sz="4800" dirty="0"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929348"/>
            <a:ext cx="8534400" cy="378565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4000" dirty="0" smtClean="0">
                <a:latin typeface="Arial Black" pitchFamily="34" charset="0"/>
              </a:rPr>
              <a:t> возникает после катетеризации магистральных сосудов, сопровождающейся развитием флебитов и </a:t>
            </a:r>
            <a:r>
              <a:rPr lang="ru-RU" sz="4000" dirty="0" err="1" smtClean="0">
                <a:latin typeface="Arial Black" pitchFamily="34" charset="0"/>
              </a:rPr>
              <a:t>перифлебитов</a:t>
            </a:r>
            <a:r>
              <a:rPr lang="ru-RU" sz="4000" dirty="0" smtClean="0">
                <a:latin typeface="Arial Black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457200"/>
            <a:ext cx="7547259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ru-RU" sz="4800" dirty="0" err="1" smtClean="0">
                <a:latin typeface="Arial Black" pitchFamily="34" charset="0"/>
              </a:rPr>
              <a:t>Ангиогенный</a:t>
            </a:r>
            <a:r>
              <a:rPr lang="ru-RU" sz="4800" dirty="0" smtClean="0">
                <a:latin typeface="Arial Black" pitchFamily="34" charset="0"/>
              </a:rPr>
              <a:t> сепсис</a:t>
            </a:r>
            <a:endParaRPr lang="ru-RU" sz="4800" dirty="0"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770995"/>
            <a:ext cx="8534400" cy="440120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4000" dirty="0" smtClean="0">
                <a:latin typeface="Arial Black" pitchFamily="34" charset="0"/>
              </a:rPr>
              <a:t>Этиология: стафилококки, в том числе и </a:t>
            </a:r>
            <a:r>
              <a:rPr lang="ru-RU" sz="4000" dirty="0" err="1" smtClean="0">
                <a:latin typeface="Arial Black" pitchFamily="34" charset="0"/>
              </a:rPr>
              <a:t>коагулазоотрицательные</a:t>
            </a:r>
            <a:r>
              <a:rPr lang="ru-RU" sz="4000" dirty="0" smtClean="0">
                <a:latin typeface="Arial Black" pitchFamily="34" charset="0"/>
              </a:rPr>
              <a:t>, грамотрицательная микрофлора, грибы</a:t>
            </a:r>
          </a:p>
          <a:p>
            <a:pPr>
              <a:buFont typeface="Wingdings" pitchFamily="2" charset="2"/>
              <a:buChar char="§"/>
            </a:pPr>
            <a:r>
              <a:rPr lang="ru-RU" sz="4000" dirty="0" smtClean="0">
                <a:latin typeface="Arial Black" pitchFamily="34" charset="0"/>
              </a:rPr>
              <a:t> Лечение: удаление катетера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25959"/>
            <a:ext cx="8504251" cy="76944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ru-RU" sz="4400" dirty="0" err="1" smtClean="0">
                <a:latin typeface="Arial Black" pitchFamily="34" charset="0"/>
              </a:rPr>
              <a:t>Уродинамический</a:t>
            </a:r>
            <a:r>
              <a:rPr lang="ru-RU" sz="4400" dirty="0" smtClean="0">
                <a:latin typeface="Arial Black" pitchFamily="34" charset="0"/>
              </a:rPr>
              <a:t> сепсис</a:t>
            </a:r>
            <a:endParaRPr lang="ru-RU" sz="4400" dirty="0"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542395"/>
            <a:ext cx="8534400" cy="440120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4000" dirty="0" smtClean="0">
                <a:latin typeface="Arial Black" pitchFamily="34" charset="0"/>
              </a:rPr>
              <a:t> Гнойно-воспалительные заболевания мочевыделительной системы, особенно на фоне мочекаменной болезни и нарушения пассажа мочи</a:t>
            </a:r>
          </a:p>
          <a:p>
            <a:endParaRPr lang="ru-RU" sz="4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8504251" cy="76944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ru-RU" sz="4400" dirty="0" err="1" smtClean="0">
                <a:latin typeface="Arial Black" pitchFamily="34" charset="0"/>
              </a:rPr>
              <a:t>Уродинамический</a:t>
            </a:r>
            <a:r>
              <a:rPr lang="ru-RU" sz="4400" dirty="0" smtClean="0">
                <a:latin typeface="Arial Black" pitchFamily="34" charset="0"/>
              </a:rPr>
              <a:t> сепсис</a:t>
            </a:r>
            <a:endParaRPr lang="ru-RU" sz="4400" dirty="0"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073289"/>
            <a:ext cx="8534400" cy="563231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4000" dirty="0" smtClean="0">
                <a:latin typeface="Arial Black" pitchFamily="34" charset="0"/>
              </a:rPr>
              <a:t> Этиология: кишечная палочка, </a:t>
            </a:r>
            <a:r>
              <a:rPr lang="ru-RU" sz="4000" dirty="0" err="1" smtClean="0">
                <a:latin typeface="Arial Black" pitchFamily="34" charset="0"/>
              </a:rPr>
              <a:t>клебсиелла</a:t>
            </a:r>
            <a:r>
              <a:rPr lang="ru-RU" sz="4000" dirty="0" smtClean="0">
                <a:latin typeface="Arial Black" pitchFamily="34" charset="0"/>
              </a:rPr>
              <a:t>, протей, палочка сине-зеленого гноя</a:t>
            </a:r>
          </a:p>
          <a:p>
            <a:pPr>
              <a:buFont typeface="Wingdings" pitchFamily="2" charset="2"/>
              <a:buChar char="§"/>
            </a:pPr>
            <a:r>
              <a:rPr lang="ru-RU" sz="4000" dirty="0" smtClean="0">
                <a:latin typeface="Arial Black" pitchFamily="34" charset="0"/>
              </a:rPr>
              <a:t>А/Б: </a:t>
            </a:r>
            <a:r>
              <a:rPr lang="ru-RU" sz="4000" dirty="0" err="1" smtClean="0">
                <a:latin typeface="Arial Black" pitchFamily="34" charset="0"/>
              </a:rPr>
              <a:t>цефотаксим</a:t>
            </a:r>
            <a:r>
              <a:rPr lang="ru-RU" sz="4000" dirty="0" smtClean="0">
                <a:latin typeface="Arial Black" pitchFamily="34" charset="0"/>
              </a:rPr>
              <a:t> или </a:t>
            </a:r>
            <a:r>
              <a:rPr lang="ru-RU" sz="4000" dirty="0" err="1" smtClean="0">
                <a:latin typeface="Arial Black" pitchFamily="34" charset="0"/>
              </a:rPr>
              <a:t>ципрофлоксацин</a:t>
            </a:r>
            <a:r>
              <a:rPr lang="ru-RU" sz="4000" dirty="0" smtClean="0">
                <a:latin typeface="Arial Black" pitchFamily="34" charset="0"/>
              </a:rPr>
              <a:t> в сочетании с </a:t>
            </a:r>
            <a:r>
              <a:rPr lang="ru-RU" sz="4000" dirty="0" err="1" smtClean="0">
                <a:latin typeface="Arial Black" pitchFamily="34" charset="0"/>
              </a:rPr>
              <a:t>тобрамицином</a:t>
            </a:r>
            <a:r>
              <a:rPr lang="ru-RU" sz="4000" dirty="0" smtClean="0">
                <a:latin typeface="Arial Black" pitchFamily="34" charset="0"/>
              </a:rPr>
              <a:t> или </a:t>
            </a:r>
            <a:r>
              <a:rPr lang="ru-RU" sz="4000" dirty="0" err="1" smtClean="0">
                <a:latin typeface="Arial Black" pitchFamily="34" charset="0"/>
              </a:rPr>
              <a:t>амикацином</a:t>
            </a:r>
            <a:r>
              <a:rPr lang="ru-RU" sz="4000" dirty="0" smtClean="0">
                <a:latin typeface="Arial Black" pitchFamily="34" charset="0"/>
              </a:rPr>
              <a:t>, </a:t>
            </a:r>
            <a:r>
              <a:rPr lang="ru-RU" sz="4000" dirty="0" err="1" smtClean="0">
                <a:latin typeface="Arial Black" pitchFamily="34" charset="0"/>
              </a:rPr>
              <a:t>имипенемом</a:t>
            </a:r>
            <a:endParaRPr lang="ru-RU" sz="4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457200"/>
            <a:ext cx="8001000" cy="212365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Arial Black" pitchFamily="34" charset="0"/>
              </a:rPr>
              <a:t>Травма, воспаление, микроорганизмы (внешнее раздражение) </a:t>
            </a:r>
          </a:p>
        </p:txBody>
      </p:sp>
      <p:sp>
        <p:nvSpPr>
          <p:cNvPr id="3" name="Овал 2"/>
          <p:cNvSpPr/>
          <p:nvPr/>
        </p:nvSpPr>
        <p:spPr bwMode="auto">
          <a:xfrm>
            <a:off x="228600" y="3276600"/>
            <a:ext cx="4800600" cy="3352800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Местный </a:t>
            </a:r>
            <a:r>
              <a:rPr kumimoji="1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воспали-тельный</a:t>
            </a:r>
            <a:r>
              <a:rPr kumimoji="1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latin typeface="Arial Black" pitchFamily="34" charset="0"/>
              </a:rPr>
              <a:t>ответ</a:t>
            </a:r>
            <a:endParaRPr kumimoji="1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sp>
        <p:nvSpPr>
          <p:cNvPr id="4" name="Овал 3"/>
          <p:cNvSpPr/>
          <p:nvPr/>
        </p:nvSpPr>
        <p:spPr bwMode="auto">
          <a:xfrm>
            <a:off x="4343400" y="3276600"/>
            <a:ext cx="4800600" cy="3352800"/>
          </a:xfrm>
          <a:prstGeom prst="ellipse">
            <a:avLst/>
          </a:prstGeom>
          <a:solidFill>
            <a:srgbClr val="F1ADE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Общая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latin typeface="Arial Black" pitchFamily="34" charset="0"/>
              </a:rPr>
              <a:t>реакция организма</a:t>
            </a:r>
            <a:endParaRPr kumimoji="1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 bwMode="auto">
          <a:xfrm>
            <a:off x="6172200" y="2590800"/>
            <a:ext cx="838200" cy="7620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 bwMode="auto">
          <a:xfrm>
            <a:off x="2209800" y="2514600"/>
            <a:ext cx="762000" cy="7620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1" y="381000"/>
            <a:ext cx="8534399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Arial Black" pitchFamily="34" charset="0"/>
              </a:rPr>
              <a:t>Кожно-флегмонозный сепсис</a:t>
            </a:r>
            <a:endParaRPr lang="ru-RU" sz="3600" dirty="0"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295400"/>
            <a:ext cx="8534400" cy="440120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4000" dirty="0" smtClean="0">
                <a:latin typeface="Arial Black" pitchFamily="34" charset="0"/>
              </a:rPr>
              <a:t> Заболевания: гнойные заболевания мягких тканей: абсцессы, флегмоны</a:t>
            </a:r>
          </a:p>
          <a:p>
            <a:pPr>
              <a:buFont typeface="Wingdings" pitchFamily="2" charset="2"/>
              <a:buChar char="§"/>
            </a:pPr>
            <a:r>
              <a:rPr lang="ru-RU" sz="4000" dirty="0" smtClean="0">
                <a:latin typeface="Arial Black" pitchFamily="34" charset="0"/>
              </a:rPr>
              <a:t> Этиология: </a:t>
            </a:r>
            <a:r>
              <a:rPr lang="ru-RU" sz="4000" dirty="0" err="1" smtClean="0">
                <a:latin typeface="Arial Black" pitchFamily="34" charset="0"/>
              </a:rPr>
              <a:t>клостридиальные</a:t>
            </a:r>
            <a:r>
              <a:rPr lang="ru-RU" sz="4000" dirty="0" smtClean="0">
                <a:latin typeface="Arial Black" pitchFamily="34" charset="0"/>
              </a:rPr>
              <a:t> и </a:t>
            </a:r>
            <a:r>
              <a:rPr lang="ru-RU" sz="4000" dirty="0" err="1" smtClean="0">
                <a:latin typeface="Arial Black" pitchFamily="34" charset="0"/>
              </a:rPr>
              <a:t>неклостридиальные</a:t>
            </a:r>
            <a:r>
              <a:rPr lang="ru-RU" sz="4000" dirty="0" smtClean="0">
                <a:latin typeface="Arial Black" pitchFamily="34" charset="0"/>
              </a:rPr>
              <a:t> анаэробы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1" y="381000"/>
            <a:ext cx="8534399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Arial Black" pitchFamily="34" charset="0"/>
              </a:rPr>
              <a:t>Кожно-флегмонозный сепсис</a:t>
            </a:r>
            <a:endParaRPr lang="ru-RU" sz="3600" dirty="0"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295400"/>
            <a:ext cx="8534400" cy="317009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4000" dirty="0" smtClean="0">
                <a:latin typeface="Arial Black" pitchFamily="34" charset="0"/>
              </a:rPr>
              <a:t>А/Б: </a:t>
            </a:r>
            <a:r>
              <a:rPr lang="ru-RU" sz="4000" dirty="0" err="1" smtClean="0">
                <a:latin typeface="Arial Black" pitchFamily="34" charset="0"/>
              </a:rPr>
              <a:t>амоксициллина</a:t>
            </a:r>
            <a:r>
              <a:rPr lang="ru-RU" sz="4000" dirty="0" smtClean="0">
                <a:latin typeface="Arial Black" pitchFamily="34" charset="0"/>
              </a:rPr>
              <a:t>/</a:t>
            </a:r>
            <a:r>
              <a:rPr lang="ru-RU" sz="4000" dirty="0" err="1" smtClean="0">
                <a:latin typeface="Arial Black" pitchFamily="34" charset="0"/>
              </a:rPr>
              <a:t>клавуланат</a:t>
            </a:r>
            <a:r>
              <a:rPr lang="ru-RU" sz="4000" dirty="0" smtClean="0">
                <a:latin typeface="Arial Black" pitchFamily="34" charset="0"/>
              </a:rPr>
              <a:t>, </a:t>
            </a:r>
            <a:r>
              <a:rPr lang="ru-RU" sz="4000" dirty="0" err="1" smtClean="0">
                <a:latin typeface="Arial Black" pitchFamily="34" charset="0"/>
              </a:rPr>
              <a:t>метронидазол</a:t>
            </a:r>
            <a:r>
              <a:rPr lang="ru-RU" sz="4000" dirty="0" smtClean="0">
                <a:latin typeface="Arial Black" pitchFamily="34" charset="0"/>
              </a:rPr>
              <a:t>, или </a:t>
            </a:r>
            <a:r>
              <a:rPr lang="ru-RU" sz="4000" dirty="0" err="1" smtClean="0">
                <a:latin typeface="Arial Black" pitchFamily="34" charset="0"/>
              </a:rPr>
              <a:t>пиперациллин</a:t>
            </a:r>
            <a:r>
              <a:rPr lang="ru-RU" sz="4000" dirty="0" smtClean="0">
                <a:latin typeface="Arial Black" pitchFamily="34" charset="0"/>
              </a:rPr>
              <a:t>/</a:t>
            </a:r>
            <a:r>
              <a:rPr lang="ru-RU" sz="4000" dirty="0" err="1" smtClean="0">
                <a:latin typeface="Arial Black" pitchFamily="34" charset="0"/>
              </a:rPr>
              <a:t>тазобактам</a:t>
            </a:r>
            <a:r>
              <a:rPr lang="ru-RU" sz="4000" dirty="0" smtClean="0">
                <a:latin typeface="Arial Black" pitchFamily="34" charset="0"/>
              </a:rPr>
              <a:t> в сочетании с </a:t>
            </a:r>
            <a:r>
              <a:rPr lang="ru-RU" sz="4000" dirty="0" err="1" smtClean="0">
                <a:latin typeface="Arial Black" pitchFamily="34" charset="0"/>
              </a:rPr>
              <a:t>нетилмицином</a:t>
            </a:r>
            <a:endParaRPr lang="ru-RU" sz="4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1" y="381000"/>
            <a:ext cx="8839199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Arial Black" pitchFamily="34" charset="0"/>
              </a:rPr>
              <a:t>абдоминальный сепсис</a:t>
            </a:r>
            <a:endParaRPr lang="ru-RU" sz="4800" dirty="0"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609600" y="1752600"/>
            <a:ext cx="3276600" cy="1905000"/>
          </a:xfrm>
          <a:prstGeom prst="roundRect">
            <a:avLst/>
          </a:prstGeom>
          <a:solidFill>
            <a:srgbClr val="FF66CC"/>
          </a:solidFill>
          <a:ln w="9525" cap="flat" cmpd="sng" algn="ctr">
            <a:solidFill>
              <a:srgbClr val="FF66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Аппендикулярный</a:t>
            </a:r>
            <a:r>
              <a:rPr kumimoji="1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 </a:t>
            </a: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4724400" y="4038600"/>
            <a:ext cx="3276600" cy="1905000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Интестинальный</a:t>
            </a:r>
            <a:r>
              <a:rPr kumimoji="1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 </a:t>
            </a: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685800" y="4114800"/>
            <a:ext cx="3276600" cy="19050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Панкреатогенный</a:t>
            </a:r>
            <a:r>
              <a:rPr kumimoji="1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 </a:t>
            </a: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4800600" y="1676400"/>
            <a:ext cx="3733800" cy="1905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Билиарный</a:t>
            </a:r>
            <a:r>
              <a:rPr kumimoji="1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1" y="381000"/>
            <a:ext cx="8839199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Arial Black" pitchFamily="34" charset="0"/>
              </a:rPr>
              <a:t>абдоминальный сепсис</a:t>
            </a:r>
          </a:p>
          <a:p>
            <a:pPr algn="ctr"/>
            <a:r>
              <a:rPr lang="ru-RU" sz="4800" dirty="0" err="1" smtClean="0">
                <a:latin typeface="Arial Black" pitchFamily="34" charset="0"/>
              </a:rPr>
              <a:t>аппендикулярный</a:t>
            </a:r>
            <a:endParaRPr lang="ru-RU" sz="4800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2057400"/>
            <a:ext cx="8458200" cy="452431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3200" dirty="0" smtClean="0">
                <a:latin typeface="Arial Black" pitchFamily="34" charset="0"/>
              </a:rPr>
              <a:t>Заболевания : деструктивные формы острого аппендицита, осложненного перитонитом, </a:t>
            </a:r>
            <a:r>
              <a:rPr lang="ru-RU" sz="3200" dirty="0" err="1" smtClean="0">
                <a:latin typeface="Arial Black" pitchFamily="34" charset="0"/>
              </a:rPr>
              <a:t>пилефлебитом</a:t>
            </a:r>
            <a:endParaRPr lang="ru-RU" sz="3200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3200" dirty="0" smtClean="0">
                <a:latin typeface="Arial Black" pitchFamily="34" charset="0"/>
              </a:rPr>
              <a:t> Этиология: кишечная палочка, </a:t>
            </a:r>
            <a:r>
              <a:rPr lang="ru-RU" sz="3200" dirty="0" err="1" smtClean="0">
                <a:latin typeface="Arial Black" pitchFamily="34" charset="0"/>
              </a:rPr>
              <a:t>клебсиелла</a:t>
            </a:r>
            <a:r>
              <a:rPr lang="ru-RU" sz="3200" dirty="0" smtClean="0">
                <a:latin typeface="Arial Black" pitchFamily="34" charset="0"/>
              </a:rPr>
              <a:t>, </a:t>
            </a:r>
            <a:r>
              <a:rPr lang="ru-RU" sz="3200" dirty="0" err="1" smtClean="0">
                <a:latin typeface="Arial Black" pitchFamily="34" charset="0"/>
              </a:rPr>
              <a:t>энтеробактерии</a:t>
            </a:r>
            <a:r>
              <a:rPr lang="ru-RU" sz="3200" dirty="0" smtClean="0">
                <a:latin typeface="Arial Black" pitchFamily="34" charset="0"/>
              </a:rPr>
              <a:t>, протей, палочка сине-зеленого гноя, стафилококки и </a:t>
            </a:r>
            <a:r>
              <a:rPr lang="ru-RU" sz="3200" dirty="0" err="1" smtClean="0">
                <a:latin typeface="Arial Black" pitchFamily="34" charset="0"/>
              </a:rPr>
              <a:t>неклостридиальные</a:t>
            </a:r>
            <a:r>
              <a:rPr lang="ru-RU" sz="3200" dirty="0" smtClean="0">
                <a:latin typeface="Arial Black" pitchFamily="34" charset="0"/>
              </a:rPr>
              <a:t> анаэробы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1" y="152400"/>
            <a:ext cx="8839199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Arial Black" pitchFamily="34" charset="0"/>
              </a:rPr>
              <a:t>абдоминальный сепсис</a:t>
            </a:r>
          </a:p>
          <a:p>
            <a:pPr algn="ctr"/>
            <a:r>
              <a:rPr lang="ru-RU" sz="4800" dirty="0" err="1" smtClean="0">
                <a:latin typeface="Arial Black" pitchFamily="34" charset="0"/>
              </a:rPr>
              <a:t>аппендикулярный</a:t>
            </a:r>
            <a:endParaRPr lang="ru-RU" sz="4800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1828800"/>
            <a:ext cx="8458200" cy="483209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800" dirty="0" smtClean="0">
                <a:latin typeface="Arial Black" pitchFamily="34" charset="0"/>
              </a:rPr>
              <a:t>А/Б: </a:t>
            </a:r>
            <a:r>
              <a:rPr lang="ru-RU" sz="2800" dirty="0" err="1" smtClean="0">
                <a:latin typeface="Arial Black" pitchFamily="34" charset="0"/>
              </a:rPr>
              <a:t>амоксациллина</a:t>
            </a:r>
            <a:r>
              <a:rPr lang="ru-RU" sz="2800" dirty="0" smtClean="0">
                <a:latin typeface="Arial Black" pitchFamily="34" charset="0"/>
              </a:rPr>
              <a:t>/</a:t>
            </a:r>
            <a:r>
              <a:rPr lang="ru-RU" sz="2800" dirty="0" err="1" smtClean="0">
                <a:latin typeface="Arial Black" pitchFamily="34" charset="0"/>
              </a:rPr>
              <a:t>клавуланата</a:t>
            </a:r>
            <a:r>
              <a:rPr lang="ru-RU" sz="2800" dirty="0" smtClean="0">
                <a:latin typeface="Arial Black" pitchFamily="34" charset="0"/>
              </a:rPr>
              <a:t> и комбинации </a:t>
            </a:r>
            <a:r>
              <a:rPr lang="ru-RU" sz="2800" dirty="0" err="1" smtClean="0">
                <a:latin typeface="Arial Black" pitchFamily="34" charset="0"/>
              </a:rPr>
              <a:t>линкозаминов</a:t>
            </a:r>
            <a:r>
              <a:rPr lang="ru-RU" sz="2800" dirty="0" smtClean="0">
                <a:latin typeface="Arial Black" pitchFamily="34" charset="0"/>
              </a:rPr>
              <a:t> (</a:t>
            </a:r>
            <a:r>
              <a:rPr lang="ru-RU" sz="2800" dirty="0" err="1" smtClean="0">
                <a:latin typeface="Arial Black" pitchFamily="34" charset="0"/>
              </a:rPr>
              <a:t>клиндамицин</a:t>
            </a:r>
            <a:r>
              <a:rPr lang="ru-RU" sz="2800" dirty="0" smtClean="0">
                <a:latin typeface="Arial Black" pitchFamily="34" charset="0"/>
              </a:rPr>
              <a:t>, </a:t>
            </a:r>
            <a:r>
              <a:rPr lang="ru-RU" sz="2800" dirty="0" err="1" smtClean="0">
                <a:latin typeface="Arial Black" pitchFamily="34" charset="0"/>
              </a:rPr>
              <a:t>линкомицин</a:t>
            </a:r>
            <a:r>
              <a:rPr lang="ru-RU" sz="2800" dirty="0" smtClean="0">
                <a:latin typeface="Arial Black" pitchFamily="34" charset="0"/>
              </a:rPr>
              <a:t>) с </a:t>
            </a:r>
            <a:r>
              <a:rPr lang="ru-RU" sz="2800" dirty="0" err="1" smtClean="0">
                <a:latin typeface="Arial Black" pitchFamily="34" charset="0"/>
              </a:rPr>
              <a:t>аминогликозидами</a:t>
            </a:r>
            <a:r>
              <a:rPr lang="ru-RU" sz="2800" dirty="0" smtClean="0">
                <a:latin typeface="Arial Black" pitchFamily="34" charset="0"/>
              </a:rPr>
              <a:t> </a:t>
            </a:r>
            <a:r>
              <a:rPr lang="en-US" sz="2800" dirty="0" smtClean="0">
                <a:latin typeface="Arial Black" pitchFamily="34" charset="0"/>
              </a:rPr>
              <a:t>II</a:t>
            </a:r>
            <a:r>
              <a:rPr lang="ru-RU" sz="2800" dirty="0" smtClean="0">
                <a:latin typeface="Arial Black" pitchFamily="34" charset="0"/>
              </a:rPr>
              <a:t> и </a:t>
            </a:r>
            <a:r>
              <a:rPr lang="en-US" sz="2800" dirty="0" smtClean="0">
                <a:latin typeface="Arial Black" pitchFamily="34" charset="0"/>
              </a:rPr>
              <a:t>III</a:t>
            </a:r>
            <a:r>
              <a:rPr lang="ru-RU" sz="2800" dirty="0" smtClean="0">
                <a:latin typeface="Arial Black" pitchFamily="34" charset="0"/>
              </a:rPr>
              <a:t> поколения (</a:t>
            </a:r>
            <a:r>
              <a:rPr lang="ru-RU" sz="2800" dirty="0" err="1" smtClean="0">
                <a:latin typeface="Arial Black" pitchFamily="34" charset="0"/>
              </a:rPr>
              <a:t>тобрамицин</a:t>
            </a:r>
            <a:r>
              <a:rPr lang="ru-RU" sz="2800" dirty="0" smtClean="0">
                <a:latin typeface="Arial Black" pitchFamily="34" charset="0"/>
              </a:rPr>
              <a:t>, </a:t>
            </a:r>
            <a:r>
              <a:rPr lang="ru-RU" sz="2800" dirty="0" err="1" smtClean="0">
                <a:latin typeface="Arial Black" pitchFamily="34" charset="0"/>
              </a:rPr>
              <a:t>гентамицин</a:t>
            </a:r>
            <a:r>
              <a:rPr lang="ru-RU" sz="2800" dirty="0" smtClean="0">
                <a:latin typeface="Arial Black" pitchFamily="34" charset="0"/>
              </a:rPr>
              <a:t>, </a:t>
            </a:r>
            <a:r>
              <a:rPr lang="ru-RU" sz="2800" dirty="0" err="1" smtClean="0">
                <a:latin typeface="Arial Black" pitchFamily="34" charset="0"/>
              </a:rPr>
              <a:t>метилмицин</a:t>
            </a:r>
            <a:r>
              <a:rPr lang="ru-RU" sz="2800" dirty="0" smtClean="0">
                <a:latin typeface="Arial Black" pitchFamily="34" charset="0"/>
              </a:rPr>
              <a:t>, </a:t>
            </a:r>
            <a:r>
              <a:rPr lang="ru-RU" sz="2800" dirty="0" err="1" smtClean="0">
                <a:latin typeface="Arial Black" pitchFamily="34" charset="0"/>
              </a:rPr>
              <a:t>амикацин</a:t>
            </a:r>
            <a:r>
              <a:rPr lang="ru-RU" sz="2800" dirty="0" smtClean="0">
                <a:latin typeface="Arial Black" pitchFamily="34" charset="0"/>
              </a:rPr>
              <a:t>). При септическом шоке возможны различные варианты: </a:t>
            </a:r>
            <a:r>
              <a:rPr lang="ru-RU" sz="2800" dirty="0" err="1" smtClean="0">
                <a:latin typeface="Arial Black" pitchFamily="34" charset="0"/>
              </a:rPr>
              <a:t>ванкомицин</a:t>
            </a:r>
            <a:r>
              <a:rPr lang="ru-RU" sz="2800" dirty="0" smtClean="0">
                <a:latin typeface="Arial Black" pitchFamily="34" charset="0"/>
              </a:rPr>
              <a:t> с </a:t>
            </a:r>
            <a:r>
              <a:rPr lang="ru-RU" sz="2800" dirty="0" err="1" smtClean="0">
                <a:latin typeface="Arial Black" pitchFamily="34" charset="0"/>
              </a:rPr>
              <a:t>меропенемом</a:t>
            </a:r>
            <a:r>
              <a:rPr lang="ru-RU" sz="2800" dirty="0" smtClean="0">
                <a:latin typeface="Arial Black" pitchFamily="34" charset="0"/>
              </a:rPr>
              <a:t>, </a:t>
            </a:r>
            <a:r>
              <a:rPr lang="ru-RU" sz="2800" dirty="0" err="1" smtClean="0">
                <a:latin typeface="Arial Black" pitchFamily="34" charset="0"/>
              </a:rPr>
              <a:t>ванкомицини</a:t>
            </a:r>
            <a:r>
              <a:rPr lang="ru-RU" sz="2800" dirty="0" smtClean="0">
                <a:latin typeface="Arial Black" pitchFamily="34" charset="0"/>
              </a:rPr>
              <a:t> </a:t>
            </a:r>
            <a:r>
              <a:rPr lang="ru-RU" sz="2800" dirty="0" err="1" smtClean="0">
                <a:latin typeface="Arial Black" pitchFamily="34" charset="0"/>
              </a:rPr>
              <a:t>с</a:t>
            </a:r>
            <a:r>
              <a:rPr lang="ru-RU" sz="2800" dirty="0" smtClean="0">
                <a:latin typeface="Arial Black" pitchFamily="34" charset="0"/>
              </a:rPr>
              <a:t> </a:t>
            </a:r>
            <a:r>
              <a:rPr lang="ru-RU" sz="2800" dirty="0" err="1" smtClean="0">
                <a:latin typeface="Arial Black" pitchFamily="34" charset="0"/>
              </a:rPr>
              <a:t>цефепимом</a:t>
            </a:r>
            <a:r>
              <a:rPr lang="ru-RU" sz="2800" dirty="0" smtClean="0">
                <a:latin typeface="Arial Black" pitchFamily="34" charset="0"/>
              </a:rPr>
              <a:t> и </a:t>
            </a:r>
            <a:r>
              <a:rPr lang="ru-RU" sz="2800" dirty="0" err="1" smtClean="0">
                <a:latin typeface="Arial Black" pitchFamily="34" charset="0"/>
              </a:rPr>
              <a:t>метронидазолом</a:t>
            </a:r>
            <a:r>
              <a:rPr lang="ru-RU" sz="2800" dirty="0" smtClean="0">
                <a:latin typeface="Arial Black" pitchFamily="34" charset="0"/>
              </a:rPr>
              <a:t>, </a:t>
            </a:r>
            <a:r>
              <a:rPr lang="ru-RU" sz="2800" dirty="0" err="1" smtClean="0">
                <a:latin typeface="Arial Black" pitchFamily="34" charset="0"/>
              </a:rPr>
              <a:t>фторхинолоны</a:t>
            </a:r>
            <a:r>
              <a:rPr lang="ru-RU" sz="2800" dirty="0" smtClean="0">
                <a:latin typeface="Arial Black" pitchFamily="34" charset="0"/>
              </a:rPr>
              <a:t> с </a:t>
            </a:r>
            <a:r>
              <a:rPr lang="ru-RU" sz="2800" dirty="0" err="1" smtClean="0">
                <a:latin typeface="Arial Black" pitchFamily="34" charset="0"/>
              </a:rPr>
              <a:t>метронидазолом</a:t>
            </a:r>
            <a:endParaRPr lang="ru-RU" sz="2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1" y="381000"/>
            <a:ext cx="8839199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Arial Black" pitchFamily="34" charset="0"/>
              </a:rPr>
              <a:t>абдоминальный сепсис</a:t>
            </a:r>
          </a:p>
          <a:p>
            <a:pPr algn="ctr"/>
            <a:r>
              <a:rPr lang="ru-RU" sz="4800" dirty="0" err="1" smtClean="0">
                <a:latin typeface="Arial Black" pitchFamily="34" charset="0"/>
              </a:rPr>
              <a:t>билиарный</a:t>
            </a:r>
            <a:endParaRPr lang="ru-RU" sz="4800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057400"/>
            <a:ext cx="9144000" cy="3970318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3600" dirty="0" smtClean="0">
                <a:latin typeface="Arial Black" pitchFamily="34" charset="0"/>
              </a:rPr>
              <a:t>Заболевания : гнойный холангит, обусловленный нарушением оттока желчи, который возникает на фоне </a:t>
            </a:r>
            <a:r>
              <a:rPr lang="ru-RU" sz="3600" dirty="0" err="1" smtClean="0">
                <a:latin typeface="Arial Black" pitchFamily="34" charset="0"/>
              </a:rPr>
              <a:t>холедохолитиаза</a:t>
            </a:r>
            <a:r>
              <a:rPr lang="ru-RU" sz="3600" dirty="0" smtClean="0">
                <a:latin typeface="Arial Black" pitchFamily="34" charset="0"/>
              </a:rPr>
              <a:t> (камни в </a:t>
            </a:r>
            <a:r>
              <a:rPr lang="ru-RU" sz="3600" dirty="0" err="1" smtClean="0">
                <a:latin typeface="Arial Black" pitchFamily="34" charset="0"/>
              </a:rPr>
              <a:t>холедохе</a:t>
            </a:r>
            <a:r>
              <a:rPr lang="ru-RU" sz="3600" dirty="0" smtClean="0">
                <a:latin typeface="Arial Black" pitchFamily="34" charset="0"/>
              </a:rPr>
              <a:t>) или стриктур желчных путей, стеноза большого дуоденального сосочка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1" y="381000"/>
            <a:ext cx="8839199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Arial Black" pitchFamily="34" charset="0"/>
              </a:rPr>
              <a:t>абдоминальный сепсис</a:t>
            </a:r>
          </a:p>
          <a:p>
            <a:pPr algn="ctr"/>
            <a:r>
              <a:rPr lang="ru-RU" sz="4800" dirty="0" err="1" smtClean="0">
                <a:latin typeface="Arial Black" pitchFamily="34" charset="0"/>
              </a:rPr>
              <a:t>билиарный</a:t>
            </a:r>
            <a:endParaRPr lang="ru-RU" sz="4800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2057400"/>
            <a:ext cx="8458200" cy="3970318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3600" dirty="0" smtClean="0">
                <a:latin typeface="Arial Black" pitchFamily="34" charset="0"/>
              </a:rPr>
              <a:t>Особенность: формированием внутрипеченочных абсцессов</a:t>
            </a:r>
          </a:p>
          <a:p>
            <a:pPr>
              <a:buFont typeface="Wingdings" pitchFamily="2" charset="2"/>
              <a:buChar char="§"/>
            </a:pPr>
            <a:r>
              <a:rPr lang="ru-RU" sz="3600" dirty="0" smtClean="0">
                <a:latin typeface="Arial Black" pitchFamily="34" charset="0"/>
              </a:rPr>
              <a:t> Этиология: та же</a:t>
            </a:r>
          </a:p>
          <a:p>
            <a:pPr>
              <a:buFont typeface="Wingdings" pitchFamily="2" charset="2"/>
              <a:buChar char="§"/>
            </a:pPr>
            <a:r>
              <a:rPr lang="ru-RU" sz="3600" dirty="0" smtClean="0">
                <a:latin typeface="Arial Black" pitchFamily="34" charset="0"/>
              </a:rPr>
              <a:t>Лечение: декомпрессии и восстановлении пассажа желчи </a:t>
            </a:r>
          </a:p>
          <a:p>
            <a:pPr>
              <a:buFont typeface="Wingdings" pitchFamily="2" charset="2"/>
              <a:buChar char="§"/>
            </a:pPr>
            <a:r>
              <a:rPr lang="ru-RU" sz="3600" dirty="0" smtClean="0">
                <a:latin typeface="Arial Black" pitchFamily="34" charset="0"/>
              </a:rPr>
              <a:t>А/Б: те же</a:t>
            </a:r>
            <a:endParaRPr lang="ru-RU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1" y="381000"/>
            <a:ext cx="8839199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Arial Black" pitchFamily="34" charset="0"/>
              </a:rPr>
              <a:t>абдоминальный сепсис</a:t>
            </a:r>
          </a:p>
          <a:p>
            <a:pPr algn="ctr"/>
            <a:r>
              <a:rPr lang="ru-RU" sz="4800" dirty="0" err="1" smtClean="0">
                <a:latin typeface="Arial Black" pitchFamily="34" charset="0"/>
              </a:rPr>
              <a:t>интестинальный</a:t>
            </a:r>
            <a:endParaRPr lang="ru-RU" sz="4800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2057400"/>
            <a:ext cx="8458200" cy="452431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3200" dirty="0" smtClean="0">
                <a:latin typeface="Arial Black" pitchFamily="34" charset="0"/>
              </a:rPr>
              <a:t>Заболевания : связан с кишечной непроходимостью и нарушением кишечного барьера, обуславливающего выход микрофлоры за пределы кишечной трубки и развитие перитонита</a:t>
            </a:r>
          </a:p>
          <a:p>
            <a:pPr>
              <a:buFont typeface="Wingdings" pitchFamily="2" charset="2"/>
              <a:buChar char="§"/>
            </a:pPr>
            <a:r>
              <a:rPr lang="ru-RU" sz="3200" dirty="0" smtClean="0">
                <a:latin typeface="Arial Black" pitchFamily="34" charset="0"/>
              </a:rPr>
              <a:t>Этиология: та же</a:t>
            </a:r>
          </a:p>
          <a:p>
            <a:pPr>
              <a:buFont typeface="Wingdings" pitchFamily="2" charset="2"/>
              <a:buChar char="§"/>
            </a:pPr>
            <a:r>
              <a:rPr lang="ru-RU" sz="3200" dirty="0" smtClean="0">
                <a:latin typeface="Arial Black" pitchFamily="34" charset="0"/>
              </a:rPr>
              <a:t>А/Б: те же</a:t>
            </a:r>
            <a:endParaRPr lang="ru-RU" sz="32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1" y="381000"/>
            <a:ext cx="8839199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Arial Black" pitchFamily="34" charset="0"/>
              </a:rPr>
              <a:t>абдоминальный сепсис</a:t>
            </a:r>
          </a:p>
          <a:p>
            <a:pPr algn="ctr"/>
            <a:r>
              <a:rPr lang="ru-RU" sz="4800" dirty="0" err="1" smtClean="0">
                <a:latin typeface="Arial Black" pitchFamily="34" charset="0"/>
              </a:rPr>
              <a:t>панкреатогенный</a:t>
            </a:r>
            <a:endParaRPr lang="ru-RU" sz="4800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2057400"/>
            <a:ext cx="8458200" cy="3970318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3600" dirty="0" smtClean="0">
                <a:latin typeface="Arial Black" pitchFamily="34" charset="0"/>
              </a:rPr>
              <a:t>Заболевания : </a:t>
            </a:r>
            <a:r>
              <a:rPr lang="ru-RU" sz="3600" dirty="0" err="1" smtClean="0">
                <a:latin typeface="Arial Black" pitchFamily="34" charset="0"/>
              </a:rPr>
              <a:t>постнекротические</a:t>
            </a:r>
            <a:r>
              <a:rPr lang="ru-RU" sz="3600" dirty="0" smtClean="0">
                <a:latin typeface="Arial Black" pitchFamily="34" charset="0"/>
              </a:rPr>
              <a:t> гнойные процессы в поджелудочной железе (абсцессы) и </a:t>
            </a:r>
            <a:r>
              <a:rPr lang="ru-RU" sz="3600" dirty="0" err="1" smtClean="0">
                <a:latin typeface="Arial Black" pitchFamily="34" charset="0"/>
              </a:rPr>
              <a:t>забрюшинной</a:t>
            </a:r>
            <a:r>
              <a:rPr lang="ru-RU" sz="3600" dirty="0" smtClean="0">
                <a:latin typeface="Arial Black" pitchFamily="34" charset="0"/>
              </a:rPr>
              <a:t> клетчатке (флегмона)</a:t>
            </a:r>
          </a:p>
          <a:p>
            <a:pPr>
              <a:buFont typeface="Wingdings" pitchFamily="2" charset="2"/>
              <a:buChar char="§"/>
            </a:pPr>
            <a:r>
              <a:rPr lang="ru-RU" sz="3600" dirty="0" smtClean="0">
                <a:latin typeface="Arial Black" pitchFamily="34" charset="0"/>
              </a:rPr>
              <a:t>Этиология: та же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1" y="381000"/>
            <a:ext cx="8839199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Arial Black" pitchFamily="34" charset="0"/>
              </a:rPr>
              <a:t>абдоминальный сепсис</a:t>
            </a:r>
          </a:p>
          <a:p>
            <a:pPr algn="ctr"/>
            <a:r>
              <a:rPr lang="ru-RU" sz="4800" dirty="0" err="1" smtClean="0">
                <a:latin typeface="Arial Black" pitchFamily="34" charset="0"/>
              </a:rPr>
              <a:t>панкреатогенный</a:t>
            </a:r>
            <a:endParaRPr lang="ru-RU" sz="4800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2057400"/>
            <a:ext cx="8458200" cy="452431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3200" dirty="0" smtClean="0">
                <a:latin typeface="Arial Black" pitchFamily="34" charset="0"/>
              </a:rPr>
              <a:t>А/Б: </a:t>
            </a:r>
            <a:r>
              <a:rPr lang="ru-RU" sz="3200" dirty="0" err="1" smtClean="0">
                <a:latin typeface="Arial Black" pitchFamily="34" charset="0"/>
              </a:rPr>
              <a:t>фторхинолоны</a:t>
            </a:r>
            <a:r>
              <a:rPr lang="ru-RU" sz="3200" dirty="0" smtClean="0">
                <a:latin typeface="Arial Black" pitchFamily="34" charset="0"/>
              </a:rPr>
              <a:t> (</a:t>
            </a:r>
            <a:r>
              <a:rPr lang="ru-RU" sz="3200" dirty="0" err="1" smtClean="0">
                <a:latin typeface="Arial Black" pitchFamily="34" charset="0"/>
              </a:rPr>
              <a:t>левофлоксацин</a:t>
            </a:r>
            <a:r>
              <a:rPr lang="ru-RU" sz="3200" dirty="0" smtClean="0">
                <a:latin typeface="Arial Black" pitchFamily="34" charset="0"/>
              </a:rPr>
              <a:t>, </a:t>
            </a:r>
            <a:r>
              <a:rPr lang="ru-RU" sz="3200" dirty="0" err="1" smtClean="0">
                <a:latin typeface="Arial Black" pitchFamily="34" charset="0"/>
              </a:rPr>
              <a:t>спарфлоксацин</a:t>
            </a:r>
            <a:r>
              <a:rPr lang="ru-RU" sz="3200" dirty="0" smtClean="0">
                <a:latin typeface="Arial Black" pitchFamily="34" charset="0"/>
              </a:rPr>
              <a:t>, </a:t>
            </a:r>
            <a:r>
              <a:rPr lang="ru-RU" sz="3200" dirty="0" err="1" smtClean="0">
                <a:latin typeface="Arial Black" pitchFamily="34" charset="0"/>
              </a:rPr>
              <a:t>моксифлоксацин</a:t>
            </a:r>
            <a:r>
              <a:rPr lang="ru-RU" sz="3200" dirty="0" smtClean="0">
                <a:latin typeface="Arial Black" pitchFamily="34" charset="0"/>
              </a:rPr>
              <a:t>), </a:t>
            </a:r>
            <a:r>
              <a:rPr lang="ru-RU" sz="3200" dirty="0" err="1" smtClean="0">
                <a:latin typeface="Arial Black" pitchFamily="34" charset="0"/>
              </a:rPr>
              <a:t>цефалоспорины</a:t>
            </a:r>
            <a:r>
              <a:rPr lang="ru-RU" sz="3200" dirty="0" smtClean="0">
                <a:latin typeface="Arial Black" pitchFamily="34" charset="0"/>
              </a:rPr>
              <a:t> </a:t>
            </a:r>
            <a:r>
              <a:rPr lang="en-US" sz="3200" dirty="0" smtClean="0">
                <a:latin typeface="Arial Black" pitchFamily="34" charset="0"/>
              </a:rPr>
              <a:t>IV</a:t>
            </a:r>
            <a:r>
              <a:rPr lang="ru-RU" sz="3200" dirty="0" smtClean="0">
                <a:latin typeface="Arial Black" pitchFamily="34" charset="0"/>
              </a:rPr>
              <a:t> поколения (</a:t>
            </a:r>
            <a:r>
              <a:rPr lang="ru-RU" sz="3200" dirty="0" err="1" smtClean="0">
                <a:latin typeface="Arial Black" pitchFamily="34" charset="0"/>
              </a:rPr>
              <a:t>цефепим</a:t>
            </a:r>
            <a:r>
              <a:rPr lang="ru-RU" sz="3200" dirty="0" smtClean="0">
                <a:latin typeface="Arial Black" pitchFamily="34" charset="0"/>
              </a:rPr>
              <a:t>, </a:t>
            </a:r>
            <a:r>
              <a:rPr lang="ru-RU" sz="3200" dirty="0" err="1" smtClean="0">
                <a:latin typeface="Arial Black" pitchFamily="34" charset="0"/>
              </a:rPr>
              <a:t>цефпиром</a:t>
            </a:r>
            <a:r>
              <a:rPr lang="ru-RU" sz="3200" dirty="0" smtClean="0">
                <a:latin typeface="Arial Black" pitchFamily="34" charset="0"/>
              </a:rPr>
              <a:t>), </a:t>
            </a:r>
            <a:r>
              <a:rPr lang="ru-RU" sz="3200" dirty="0" err="1" smtClean="0">
                <a:latin typeface="Arial Black" pitchFamily="34" charset="0"/>
              </a:rPr>
              <a:t>карбапенемы</a:t>
            </a:r>
            <a:r>
              <a:rPr lang="ru-RU" sz="3200" dirty="0" smtClean="0">
                <a:latin typeface="Arial Black" pitchFamily="34" charset="0"/>
              </a:rPr>
              <a:t> (</a:t>
            </a:r>
            <a:r>
              <a:rPr lang="ru-RU" sz="3200" dirty="0" err="1" smtClean="0">
                <a:latin typeface="Arial Black" pitchFamily="34" charset="0"/>
              </a:rPr>
              <a:t>имипенем</a:t>
            </a:r>
            <a:r>
              <a:rPr lang="ru-RU" sz="3200" dirty="0" smtClean="0">
                <a:latin typeface="Arial Black" pitchFamily="34" charset="0"/>
              </a:rPr>
              <a:t>, </a:t>
            </a:r>
            <a:r>
              <a:rPr lang="ru-RU" sz="3200" dirty="0" err="1" smtClean="0">
                <a:latin typeface="Arial Black" pitchFamily="34" charset="0"/>
              </a:rPr>
              <a:t>меропенем</a:t>
            </a:r>
            <a:r>
              <a:rPr lang="ru-RU" sz="3200" dirty="0" smtClean="0">
                <a:latin typeface="Arial Black" pitchFamily="34" charset="0"/>
              </a:rPr>
              <a:t>, </a:t>
            </a:r>
            <a:r>
              <a:rPr lang="ru-RU" sz="3200" dirty="0" err="1" smtClean="0">
                <a:latin typeface="Arial Black" pitchFamily="34" charset="0"/>
              </a:rPr>
              <a:t>имипенем+циластатин</a:t>
            </a:r>
            <a:r>
              <a:rPr lang="ru-RU" sz="3200" dirty="0" smtClean="0">
                <a:latin typeface="Arial Black" pitchFamily="34" charset="0"/>
              </a:rPr>
              <a:t>) чаще в сочетании с </a:t>
            </a:r>
            <a:r>
              <a:rPr lang="ru-RU" sz="3200" dirty="0" err="1" smtClean="0">
                <a:latin typeface="Arial Black" pitchFamily="34" charset="0"/>
              </a:rPr>
              <a:t>метронидазолом</a:t>
            </a:r>
            <a:endParaRPr lang="ru-RU" sz="32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Box 14"/>
          <p:cNvSpPr txBox="1">
            <a:spLocks noChangeArrowheads="1"/>
          </p:cNvSpPr>
          <p:nvPr/>
        </p:nvSpPr>
        <p:spPr bwMode="auto">
          <a:xfrm>
            <a:off x="0" y="967800"/>
            <a:ext cx="9063038" cy="5509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400" b="1" dirty="0"/>
              <a:t>Каскадная активация систем:</a:t>
            </a:r>
          </a:p>
          <a:p>
            <a:pPr algn="ctr"/>
            <a:r>
              <a:rPr lang="ru-RU" sz="4400" b="1" dirty="0"/>
              <a:t>комплемента,</a:t>
            </a:r>
            <a:r>
              <a:rPr lang="en-US" sz="4400" b="1" dirty="0"/>
              <a:t> </a:t>
            </a:r>
            <a:r>
              <a:rPr lang="ru-RU" sz="4400" b="1" dirty="0"/>
              <a:t>свертывающей и </a:t>
            </a:r>
            <a:r>
              <a:rPr lang="ru-RU" sz="4400" b="1" dirty="0" err="1"/>
              <a:t>противосвертывающей</a:t>
            </a:r>
            <a:r>
              <a:rPr lang="ru-RU" sz="4400" b="1" dirty="0"/>
              <a:t>,</a:t>
            </a:r>
          </a:p>
          <a:p>
            <a:pPr algn="ctr"/>
            <a:r>
              <a:rPr lang="ru-RU" sz="4400" b="1" dirty="0" err="1"/>
              <a:t>калликреинкининовой</a:t>
            </a:r>
            <a:endParaRPr lang="ru-RU" sz="4400" b="1" dirty="0"/>
          </a:p>
          <a:p>
            <a:pPr algn="ctr"/>
            <a:r>
              <a:rPr lang="ru-RU" sz="4400" b="1" dirty="0"/>
              <a:t>Активация клеточных элементов: </a:t>
            </a:r>
            <a:r>
              <a:rPr lang="ru-RU" sz="4400" b="1" dirty="0" err="1"/>
              <a:t>эндотелиоцитов</a:t>
            </a:r>
            <a:r>
              <a:rPr lang="ru-RU" sz="4400" b="1" dirty="0"/>
              <a:t>, </a:t>
            </a:r>
            <a:r>
              <a:rPr lang="en-US" sz="4400" b="1" dirty="0" smtClean="0"/>
              <a:t> </a:t>
            </a:r>
            <a:r>
              <a:rPr lang="ru-RU" sz="4400" b="1" dirty="0" smtClean="0"/>
              <a:t>лейкоцитов</a:t>
            </a:r>
            <a:r>
              <a:rPr lang="ru-RU" sz="4400" b="1" dirty="0"/>
              <a:t>, моноцитов, макрофагов, </a:t>
            </a:r>
          </a:p>
          <a:p>
            <a:pPr algn="ctr"/>
            <a:r>
              <a:rPr lang="ru-RU" sz="4400" b="1" dirty="0"/>
              <a:t>тучных клеток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152400"/>
            <a:ext cx="8534400" cy="646331"/>
          </a:xfrm>
          <a:prstGeom prst="rect">
            <a:avLst/>
          </a:prstGeom>
          <a:solidFill>
            <a:srgbClr val="F1ADEC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Arial Black" pitchFamily="34" charset="0"/>
              </a:rPr>
              <a:t>внешнее раздражение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rgbClr val="CCFFFF"/>
          </a:solidFill>
        </p:spPr>
        <p:txBody>
          <a:bodyPr/>
          <a:lstStyle/>
          <a:p>
            <a:pPr algn="ctr" eaLnBrk="1" hangingPunct="1"/>
            <a:r>
              <a:rPr lang="ru-RU" sz="4800" b="1" dirty="0" smtClean="0">
                <a:latin typeface="Arial Black" pitchFamily="34" charset="0"/>
              </a:rPr>
              <a:t>Алгоритм терапии сепсиса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828800"/>
            <a:ext cx="8763000" cy="4876800"/>
          </a:xfrm>
          <a:solidFill>
            <a:srgbClr val="CCFFCC"/>
          </a:solidFill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ru-RU" sz="4800" b="1" smtClean="0"/>
              <a:t>Ранняя диагностика и оценка тяжести состояния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4800" b="1" smtClean="0"/>
              <a:t>Полноценная хирургическая </a:t>
            </a:r>
            <a:r>
              <a:rPr lang="en-US" sz="4800" b="1" smtClean="0"/>
              <a:t>           </a:t>
            </a:r>
            <a:r>
              <a:rPr lang="ru-RU" sz="4800" b="1" smtClean="0"/>
              <a:t>обработка гнойного очага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3252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2027238"/>
            <a:ext cx="8153400" cy="4525962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ru-RU" sz="4400" b="1" smtClean="0"/>
              <a:t>3</a:t>
            </a:r>
            <a:r>
              <a:rPr lang="en-US" sz="4400" b="1" smtClean="0"/>
              <a:t>.</a:t>
            </a:r>
            <a:r>
              <a:rPr lang="ru-RU" sz="4400" b="1" smtClean="0"/>
              <a:t> Забор материала на микробиологическое исследование</a:t>
            </a:r>
            <a:r>
              <a:rPr lang="ru-RU" sz="4400" smtClean="0"/>
              <a:t> </a:t>
            </a:r>
            <a:endParaRPr lang="ru-RU" sz="4400" b="1" smtClean="0"/>
          </a:p>
          <a:p>
            <a:pPr eaLnBrk="1" hangingPunct="1"/>
            <a:r>
              <a:rPr lang="ru-RU" sz="4400" b="1" smtClean="0"/>
              <a:t>4. Рациональная антибиотикотерапия</a:t>
            </a:r>
          </a:p>
          <a:p>
            <a:pPr eaLnBrk="1" hangingPunct="1"/>
            <a:endParaRPr lang="ru-RU" sz="4400" b="1" smtClean="0"/>
          </a:p>
          <a:p>
            <a:pPr eaLnBrk="1" hangingPunct="1"/>
            <a:endParaRPr lang="ru-RU" sz="4400" smtClean="0"/>
          </a:p>
        </p:txBody>
      </p:sp>
      <p:sp>
        <p:nvSpPr>
          <p:cNvPr id="53251" name="Rectangle 4"/>
          <p:cNvSpPr>
            <a:spLocks noChangeArrowheads="1"/>
          </p:cNvSpPr>
          <p:nvPr/>
        </p:nvSpPr>
        <p:spPr bwMode="auto">
          <a:xfrm>
            <a:off x="0" y="182563"/>
            <a:ext cx="8839200" cy="157003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ru-RU" sz="4800" b="1" dirty="0">
                <a:solidFill>
                  <a:schemeClr val="tx2"/>
                </a:solidFill>
                <a:latin typeface="Arial Black" pitchFamily="34" charset="0"/>
              </a:rPr>
              <a:t>Алгоритм терапии сепсиса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4276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2027238"/>
            <a:ext cx="8229600" cy="4525962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ru-RU" sz="4400" b="1" smtClean="0"/>
              <a:t>5. Заместительная терапия </a:t>
            </a:r>
          </a:p>
          <a:p>
            <a:pPr eaLnBrk="1" hangingPunct="1"/>
            <a:r>
              <a:rPr lang="ru-RU" sz="4400" b="1" smtClean="0"/>
              <a:t>6</a:t>
            </a:r>
            <a:r>
              <a:rPr lang="en-US" sz="4400" b="1" smtClean="0"/>
              <a:t>. </a:t>
            </a:r>
            <a:r>
              <a:rPr lang="ru-RU" sz="4400" b="1" smtClean="0"/>
              <a:t>Иммунокоррекция</a:t>
            </a:r>
          </a:p>
        </p:txBody>
      </p:sp>
      <p:sp>
        <p:nvSpPr>
          <p:cNvPr id="54275" name="Rectangle 4"/>
          <p:cNvSpPr>
            <a:spLocks noChangeArrowheads="1"/>
          </p:cNvSpPr>
          <p:nvPr/>
        </p:nvSpPr>
        <p:spPr bwMode="auto">
          <a:xfrm>
            <a:off x="0" y="182563"/>
            <a:ext cx="8839200" cy="157003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ru-RU" sz="4800" b="1" dirty="0">
                <a:solidFill>
                  <a:schemeClr val="tx2"/>
                </a:solidFill>
                <a:latin typeface="Arial Black" pitchFamily="34" charset="0"/>
              </a:rPr>
              <a:t>Алгоритм терапии сепсиса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524000"/>
          </a:xfrm>
          <a:solidFill>
            <a:srgbClr val="FF0000"/>
          </a:solidFill>
        </p:spPr>
        <p:txBody>
          <a:bodyPr/>
          <a:lstStyle/>
          <a:p>
            <a:pPr algn="ctr" eaLnBrk="1" hangingPunct="1"/>
            <a:r>
              <a:rPr lang="ru-RU" sz="4800" b="1" dirty="0" smtClean="0">
                <a:solidFill>
                  <a:schemeClr val="bg1"/>
                </a:solidFill>
              </a:rPr>
              <a:t>Устранение первичного очага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4876800"/>
          </a:xfrm>
          <a:solidFill>
            <a:srgbClr val="FFFF99"/>
          </a:solidFill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4800" b="1" smtClean="0"/>
              <a:t>Выявление очага и ВХО или его адекватное дренирование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4800" b="1" smtClean="0"/>
              <a:t>Активный хирургический метод с дискретным проточно-аспирационным промыванием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77962"/>
          </a:xfrm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ru-RU" sz="4000" b="1" smtClean="0"/>
              <a:t>Антибактериальная терапия</a:t>
            </a:r>
            <a:br>
              <a:rPr lang="ru-RU" sz="4000" b="1" smtClean="0"/>
            </a:br>
            <a:r>
              <a:rPr lang="ru-RU" sz="4000" b="1" smtClean="0"/>
              <a:t>до выделения возбудителя</a:t>
            </a:r>
            <a:r>
              <a:rPr lang="ru-RU" sz="4000" smtClean="0"/>
              <a:t>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0" y="1905000"/>
            <a:ext cx="9144000" cy="4648200"/>
          </a:xfrm>
          <a:solidFill>
            <a:srgbClr val="CCFFCC"/>
          </a:solidFill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ru-RU" sz="4800" b="1" smtClean="0"/>
              <a:t>цефтриаксон + аминогликозиды (канамицин, гентамицин, нетилмицин)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4800" b="1" smtClean="0"/>
              <a:t>цефотаксим и цефтазидим.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371600"/>
          </a:xfrm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ru-RU" b="1" dirty="0" smtClean="0"/>
              <a:t>Антибактериальная терапия</a:t>
            </a:r>
            <a:r>
              <a:rPr lang="ru-RU" dirty="0" smtClean="0"/>
              <a:t> 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idx="1"/>
          </p:nvPr>
        </p:nvSpPr>
        <p:spPr>
          <a:xfrm>
            <a:off x="0" y="1295400"/>
            <a:ext cx="9144000" cy="5486400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ru-RU" sz="4400" b="1" smtClean="0"/>
              <a:t>При нейтропении показаны пенициллины (мезлоциллин) + аминогликозиды. </a:t>
            </a:r>
          </a:p>
          <a:p>
            <a:pPr eaLnBrk="1" hangingPunct="1"/>
            <a:r>
              <a:rPr lang="ru-RU" sz="4400" b="1" smtClean="0"/>
              <a:t>При подозрении на анаэробную инфекцию прибавляется еще метронидазол или клиндамицин.</a:t>
            </a:r>
          </a:p>
          <a:p>
            <a:pPr eaLnBrk="1" hangingPunct="1">
              <a:buFontTx/>
              <a:buNone/>
            </a:pPr>
            <a:endParaRPr lang="ru-RU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ru-RU" b="1" smtClean="0"/>
              <a:t>Антибактериальная терапия</a:t>
            </a:r>
            <a:r>
              <a:rPr lang="ru-RU" smtClean="0"/>
              <a:t> 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idx="1"/>
          </p:nvPr>
        </p:nvSpPr>
        <p:spPr>
          <a:xfrm>
            <a:off x="0" y="2133600"/>
            <a:ext cx="9144000" cy="4343400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ru-RU" sz="4400" b="1" smtClean="0"/>
              <a:t>После идентификации микрофлоры монотерапия цефалоспоринами </a:t>
            </a:r>
            <a:r>
              <a:rPr lang="en-US" sz="4400" b="1" smtClean="0"/>
              <a:t>III</a:t>
            </a:r>
            <a:r>
              <a:rPr lang="ru-RU" sz="4400" b="1" smtClean="0"/>
              <a:t> поколения (цефтриаксон, карбапенем, имипенем, циластатин).</a:t>
            </a:r>
          </a:p>
        </p:txBody>
      </p:sp>
      <p:sp>
        <p:nvSpPr>
          <p:cNvPr id="58372" name="Rectangle 5"/>
          <p:cNvSpPr>
            <a:spLocks noChangeArrowheads="1"/>
          </p:cNvSpPr>
          <p:nvPr/>
        </p:nvSpPr>
        <p:spPr bwMode="auto">
          <a:xfrm>
            <a:off x="457200" y="274638"/>
            <a:ext cx="8229600" cy="147796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ru-RU" sz="4800" b="1">
                <a:solidFill>
                  <a:schemeClr val="tx2"/>
                </a:solidFill>
                <a:latin typeface="Arial" charset="0"/>
              </a:rPr>
              <a:t>Антибактериальная терапия</a:t>
            </a:r>
            <a:r>
              <a:rPr kumimoji="0" lang="ru-RU" sz="4800">
                <a:solidFill>
                  <a:schemeClr val="tx2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ru-RU" b="1" smtClean="0"/>
              <a:t>Антибактериальная терапия</a:t>
            </a:r>
            <a:r>
              <a:rPr lang="ru-RU" smtClean="0"/>
              <a:t> 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382000" cy="4419600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ru-RU" sz="4000" b="1" smtClean="0"/>
              <a:t>Лучше использовать антибиотики, обладающие бактерицидным действием (бета-лактамы, аминогликозиды, фторхинолоны, гликопептиды). </a:t>
            </a:r>
          </a:p>
          <a:p>
            <a:pPr eaLnBrk="1" hangingPunct="1">
              <a:buFontTx/>
              <a:buNone/>
            </a:pPr>
            <a:endParaRPr lang="ru-RU" sz="4000" smtClean="0"/>
          </a:p>
        </p:txBody>
      </p:sp>
      <p:sp>
        <p:nvSpPr>
          <p:cNvPr id="59396" name="Rectangle 5"/>
          <p:cNvSpPr>
            <a:spLocks noChangeArrowheads="1"/>
          </p:cNvSpPr>
          <p:nvPr/>
        </p:nvSpPr>
        <p:spPr bwMode="auto">
          <a:xfrm>
            <a:off x="457200" y="274638"/>
            <a:ext cx="8229600" cy="147796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ru-RU" sz="4800" b="1">
                <a:solidFill>
                  <a:schemeClr val="tx2"/>
                </a:solidFill>
                <a:latin typeface="Arial" charset="0"/>
              </a:rPr>
              <a:t>Антибактериальная терапия</a:t>
            </a:r>
            <a:r>
              <a:rPr kumimoji="0" lang="ru-RU" sz="4800">
                <a:solidFill>
                  <a:schemeClr val="tx2"/>
                </a:solidFill>
                <a:latin typeface="Arial" charset="0"/>
              </a:rPr>
              <a:t> </a:t>
            </a:r>
          </a:p>
        </p:txBody>
      </p:sp>
      <p:sp>
        <p:nvSpPr>
          <p:cNvPr id="59397" name="Text Box 6"/>
          <p:cNvSpPr txBox="1">
            <a:spLocks noChangeArrowheads="1"/>
          </p:cNvSpPr>
          <p:nvPr/>
        </p:nvSpPr>
        <p:spPr bwMode="auto">
          <a:xfrm>
            <a:off x="5486400" y="4111625"/>
            <a:ext cx="3309938" cy="25304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rgbClr val="FF0066"/>
                </a:solidFill>
              </a:rPr>
              <a:t>Антибиотики</a:t>
            </a:r>
          </a:p>
          <a:p>
            <a:r>
              <a:rPr lang="ru-RU" sz="4000" b="1">
                <a:solidFill>
                  <a:srgbClr val="FF0066"/>
                </a:solidFill>
              </a:rPr>
              <a:t>должны </a:t>
            </a:r>
          </a:p>
          <a:p>
            <a:r>
              <a:rPr lang="ru-RU" sz="4000" b="1">
                <a:solidFill>
                  <a:srgbClr val="FF0066"/>
                </a:solidFill>
              </a:rPr>
              <a:t>вводится</a:t>
            </a:r>
          </a:p>
          <a:p>
            <a:r>
              <a:rPr lang="ru-RU" sz="4000" b="1">
                <a:solidFill>
                  <a:srgbClr val="FF0066"/>
                </a:solidFill>
              </a:rPr>
              <a:t>внутривенно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eaLnBrk="1" hangingPunct="1"/>
            <a:r>
              <a:rPr lang="ru-RU" b="1" smtClean="0">
                <a:solidFill>
                  <a:schemeClr val="bg1"/>
                </a:solidFill>
              </a:rPr>
              <a:t>Респираторная поддержка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953000"/>
          </a:xfrm>
          <a:solidFill>
            <a:srgbClr val="00FFFF"/>
          </a:solidFill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4000" b="1" dirty="0" smtClean="0"/>
              <a:t>Вспомогательная ИВЛ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4000" b="1" dirty="0" smtClean="0"/>
              <a:t>ИВЛ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4000" b="1" dirty="0" smtClean="0"/>
              <a:t>Оксигенотерапия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4000" b="1" dirty="0" smtClean="0"/>
              <a:t>  Если одышка выше 30,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4000" b="1" dirty="0" smtClean="0"/>
              <a:t>SaO</a:t>
            </a:r>
            <a:r>
              <a:rPr lang="en-US" sz="4000" b="1" baseline="-25000" dirty="0" smtClean="0"/>
              <a:t>2 </a:t>
            </a:r>
            <a:r>
              <a:rPr lang="ru-RU" sz="4000" b="1" dirty="0" smtClean="0"/>
              <a:t>снижается до 90%, то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4000" b="1" dirty="0" smtClean="0"/>
              <a:t>необходимо планировать интубацию трахеи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4000" b="1" dirty="0" smtClean="0"/>
              <a:t>При одышке 35 ИВЛ обязательна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ru-RU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30362"/>
          </a:xfrm>
          <a:solidFill>
            <a:srgbClr val="FF0000"/>
          </a:solidFill>
        </p:spPr>
        <p:txBody>
          <a:bodyPr/>
          <a:lstStyle/>
          <a:p>
            <a:pPr algn="ctr" eaLnBrk="1" hangingPunct="1"/>
            <a:r>
              <a:rPr lang="ru-RU" sz="4800" b="1" dirty="0" err="1" smtClean="0">
                <a:solidFill>
                  <a:schemeClr val="bg1"/>
                </a:solidFill>
              </a:rPr>
              <a:t>Сердечно-сосудистая</a:t>
            </a:r>
            <a:r>
              <a:rPr lang="ru-RU" sz="4800" b="1" dirty="0" smtClean="0">
                <a:solidFill>
                  <a:schemeClr val="bg1"/>
                </a:solidFill>
              </a:rPr>
              <a:t> поддержка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057400"/>
            <a:ext cx="8686800" cy="4724400"/>
          </a:xfrm>
          <a:solidFill>
            <a:srgbClr val="FFFF99"/>
          </a:solidFill>
        </p:spPr>
        <p:txBody>
          <a:bodyPr/>
          <a:lstStyle/>
          <a:p>
            <a:pPr marL="609600" indent="-609600" eaLnBrk="1" hangingPunct="1">
              <a:spcBef>
                <a:spcPts val="0"/>
              </a:spcBef>
              <a:buFontTx/>
              <a:buAutoNum type="arabicPeriod"/>
            </a:pPr>
            <a:r>
              <a:rPr lang="ru-RU" sz="4000" b="1" dirty="0" smtClean="0"/>
              <a:t>4-6 л </a:t>
            </a:r>
            <a:r>
              <a:rPr lang="ru-RU" sz="4000" b="1" dirty="0" err="1" smtClean="0"/>
              <a:t>кристаллоидных</a:t>
            </a:r>
            <a:r>
              <a:rPr lang="ru-RU" sz="4000" b="1" dirty="0" smtClean="0"/>
              <a:t> и коллоидных растворов (альбумин)</a:t>
            </a:r>
          </a:p>
          <a:p>
            <a:pPr marL="609600" indent="-609600" eaLnBrk="1" hangingPunct="1">
              <a:spcBef>
                <a:spcPts val="0"/>
              </a:spcBef>
              <a:buNone/>
            </a:pPr>
            <a:r>
              <a:rPr lang="ru-RU" sz="4000" b="1" dirty="0" smtClean="0"/>
              <a:t> (</a:t>
            </a:r>
            <a:r>
              <a:rPr lang="ru-RU" sz="4000" b="1" dirty="0" err="1" smtClean="0"/>
              <a:t>гидрооксиэтилкрахмалы</a:t>
            </a:r>
            <a:r>
              <a:rPr lang="ru-RU" sz="4000" b="1" dirty="0" smtClean="0"/>
              <a:t> не должны применяться)</a:t>
            </a:r>
          </a:p>
          <a:p>
            <a:pPr marL="609600" indent="-609600" eaLnBrk="1" hangingPunct="1">
              <a:buNone/>
            </a:pPr>
            <a:r>
              <a:rPr lang="ru-RU" sz="4000" b="1" dirty="0" smtClean="0"/>
              <a:t>2. При низком АД – </a:t>
            </a:r>
            <a:r>
              <a:rPr lang="ru-RU" sz="4000" b="1" dirty="0" err="1" smtClean="0"/>
              <a:t>допамин</a:t>
            </a:r>
            <a:r>
              <a:rPr lang="ru-RU" sz="4000" b="1" dirty="0" smtClean="0"/>
              <a:t>, норадреналин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Box 14"/>
          <p:cNvSpPr txBox="1">
            <a:spLocks noChangeArrowheads="1"/>
          </p:cNvSpPr>
          <p:nvPr/>
        </p:nvSpPr>
        <p:spPr bwMode="auto">
          <a:xfrm>
            <a:off x="304800" y="990600"/>
            <a:ext cx="8610600" cy="526297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latin typeface="Arial Black" pitchFamily="34" charset="0"/>
              </a:rPr>
              <a:t>Высвобождение </a:t>
            </a:r>
            <a:r>
              <a:rPr lang="ru-RU" sz="4800" b="1" dirty="0" smtClean="0">
                <a:latin typeface="Arial Black" pitchFamily="34" charset="0"/>
              </a:rPr>
              <a:t>медиаторов воспаления:</a:t>
            </a:r>
            <a:endParaRPr lang="ru-RU" sz="4800" b="1" dirty="0">
              <a:latin typeface="Arial Black" pitchFamily="34" charset="0"/>
            </a:endParaRPr>
          </a:p>
          <a:p>
            <a:pPr algn="ctr"/>
            <a:r>
              <a:rPr lang="ru-RU" sz="4800" b="1" dirty="0">
                <a:latin typeface="Arial Black" pitchFamily="34" charset="0"/>
              </a:rPr>
              <a:t> гистамин, </a:t>
            </a:r>
            <a:r>
              <a:rPr lang="ru-RU" sz="4800" b="1" dirty="0" err="1">
                <a:latin typeface="Arial Black" pitchFamily="34" charset="0"/>
              </a:rPr>
              <a:t>эйкозиноиды</a:t>
            </a:r>
            <a:r>
              <a:rPr lang="ru-RU" sz="4800" b="1" dirty="0">
                <a:latin typeface="Arial Black" pitchFamily="34" charset="0"/>
              </a:rPr>
              <a:t>, </a:t>
            </a:r>
            <a:r>
              <a:rPr lang="ru-RU" sz="4800" b="1" dirty="0" smtClean="0">
                <a:latin typeface="Arial Black" pitchFamily="34" charset="0"/>
              </a:rPr>
              <a:t>факторы</a:t>
            </a:r>
            <a:r>
              <a:rPr lang="en-US" sz="4800" b="1" dirty="0" smtClean="0">
                <a:latin typeface="Arial Black" pitchFamily="34" charset="0"/>
              </a:rPr>
              <a:t> </a:t>
            </a:r>
            <a:r>
              <a:rPr lang="ru-RU" sz="4800" b="1" dirty="0" smtClean="0">
                <a:latin typeface="Arial Black" pitchFamily="34" charset="0"/>
              </a:rPr>
              <a:t>свертывания</a:t>
            </a:r>
            <a:r>
              <a:rPr lang="ru-RU" sz="4800" b="1" dirty="0">
                <a:latin typeface="Arial Black" pitchFamily="34" charset="0"/>
              </a:rPr>
              <a:t>, </a:t>
            </a:r>
            <a:r>
              <a:rPr lang="ru-RU" sz="4800" b="1" dirty="0" err="1">
                <a:latin typeface="Arial Black" pitchFamily="34" charset="0"/>
              </a:rPr>
              <a:t>цитокины</a:t>
            </a:r>
            <a:endParaRPr lang="ru-RU" sz="4800" b="1" dirty="0">
              <a:latin typeface="Arial Black" pitchFamily="34" charset="0"/>
            </a:endParaRPr>
          </a:p>
          <a:p>
            <a:pPr algn="ctr"/>
            <a:r>
              <a:rPr lang="ru-RU" sz="4800" b="1" dirty="0">
                <a:latin typeface="Arial Black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152400"/>
            <a:ext cx="8534400" cy="707886"/>
          </a:xfrm>
          <a:prstGeom prst="rect">
            <a:avLst/>
          </a:prstGeom>
          <a:solidFill>
            <a:srgbClr val="F1ADEC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 Black" pitchFamily="34" charset="0"/>
              </a:rPr>
              <a:t>внешнее раздражение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8229600" cy="1630362"/>
          </a:xfrm>
          <a:solidFill>
            <a:srgbClr val="FF0000"/>
          </a:solidFill>
        </p:spPr>
        <p:txBody>
          <a:bodyPr/>
          <a:lstStyle/>
          <a:p>
            <a:pPr algn="ctr" eaLnBrk="1" hangingPunct="1"/>
            <a:r>
              <a:rPr lang="ru-RU" sz="4800" b="1" dirty="0" smtClean="0">
                <a:solidFill>
                  <a:schemeClr val="bg1"/>
                </a:solidFill>
              </a:rPr>
              <a:t>Коррекция метаболического ацидоза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876800"/>
          </a:xfrm>
          <a:solidFill>
            <a:srgbClr val="CCFFCC"/>
          </a:solidFill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ru-RU" sz="4800" b="1" smtClean="0"/>
              <a:t>Восстановление гемодинамики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4800" b="1" smtClean="0"/>
              <a:t>Доставка и потребление кислорода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4800" b="1" smtClean="0"/>
              <a:t>Введение 4% раствора соды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2133600"/>
          </a:xfrm>
          <a:solidFill>
            <a:srgbClr val="FF0000"/>
          </a:solidFill>
        </p:spPr>
        <p:txBody>
          <a:bodyPr/>
          <a:lstStyle/>
          <a:p>
            <a:pPr eaLnBrk="1" hangingPunct="1"/>
            <a:r>
              <a:rPr lang="ru-RU" sz="4800" b="1" smtClean="0">
                <a:solidFill>
                  <a:schemeClr val="bg1"/>
                </a:solidFill>
              </a:rPr>
              <a:t>Ренальная поддерживающая терапия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idx="1"/>
          </p:nvPr>
        </p:nvSpPr>
        <p:spPr>
          <a:xfrm>
            <a:off x="0" y="2286000"/>
            <a:ext cx="9144000" cy="4572000"/>
          </a:xfrm>
          <a:solidFill>
            <a:srgbClr val="FFFF99"/>
          </a:solidFill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ru-RU" sz="5400" b="1" smtClean="0"/>
              <a:t>Введение достаточных объемов жидкости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5400" b="1" smtClean="0"/>
              <a:t>Улучшение реологических свойств крови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rgbClr val="FF0000"/>
          </a:solidFill>
        </p:spPr>
        <p:txBody>
          <a:bodyPr/>
          <a:lstStyle/>
          <a:p>
            <a:pPr eaLnBrk="1" hangingPunct="1"/>
            <a:r>
              <a:rPr lang="ru-RU" sz="4800" b="1" smtClean="0">
                <a:solidFill>
                  <a:schemeClr val="bg1"/>
                </a:solidFill>
              </a:rPr>
              <a:t>Нутритивная поддержка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76800"/>
          </a:xfrm>
          <a:solidFill>
            <a:srgbClr val="FFFF99"/>
          </a:solidFill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4800" b="1" smtClean="0"/>
              <a:t>До стабилизации состояния, первые 1-2 дня стол 0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4800" b="1" smtClean="0"/>
              <a:t>Затем энтеральное питание или его сочетание с парентеральным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2209800"/>
          </a:xfrm>
          <a:solidFill>
            <a:srgbClr val="FF0000"/>
          </a:solidFill>
        </p:spPr>
        <p:txBody>
          <a:bodyPr/>
          <a:lstStyle/>
          <a:p>
            <a:pPr algn="ctr" eaLnBrk="1" hangingPunct="1"/>
            <a:r>
              <a:rPr lang="ru-RU" sz="4800" b="1" dirty="0" smtClean="0">
                <a:solidFill>
                  <a:schemeClr val="bg1"/>
                </a:solidFill>
              </a:rPr>
              <a:t>Профилактика </a:t>
            </a:r>
            <a:r>
              <a:rPr lang="ru-RU" sz="4800" b="1" dirty="0" err="1" smtClean="0">
                <a:solidFill>
                  <a:schemeClr val="bg1"/>
                </a:solidFill>
              </a:rPr>
              <a:t>стресс-язв</a:t>
            </a:r>
            <a:r>
              <a:rPr lang="ru-RU" sz="4800" b="1" dirty="0" smtClean="0">
                <a:solidFill>
                  <a:schemeClr val="bg1"/>
                </a:solidFill>
              </a:rPr>
              <a:t> желудочно-кишечного тракта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514600"/>
            <a:ext cx="8229600" cy="4114800"/>
          </a:xfrm>
          <a:solidFill>
            <a:srgbClr val="FFFF99"/>
          </a:solidFill>
        </p:spPr>
        <p:txBody>
          <a:bodyPr/>
          <a:lstStyle/>
          <a:p>
            <a:pPr marL="1009650" lvl="1" indent="-609600" algn="ctr" eaLnBrk="1" hangingPunct="1">
              <a:lnSpc>
                <a:spcPct val="90000"/>
              </a:lnSpc>
              <a:buFontTx/>
              <a:buNone/>
            </a:pPr>
            <a:r>
              <a:rPr lang="ru-RU" sz="4400" b="1" dirty="0" smtClean="0"/>
              <a:t>  Н</a:t>
            </a:r>
            <a:r>
              <a:rPr lang="ru-RU" sz="4400" b="1" baseline="-25000" dirty="0" smtClean="0"/>
              <a:t>2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блокаторы</a:t>
            </a:r>
            <a:r>
              <a:rPr lang="ru-RU" sz="4400" b="1" dirty="0" smtClean="0"/>
              <a:t> или ингибиторы </a:t>
            </a:r>
            <a:r>
              <a:rPr lang="ru-RU" sz="4400" b="1" dirty="0" err="1" smtClean="0"/>
              <a:t>протоновой</a:t>
            </a:r>
            <a:r>
              <a:rPr lang="ru-RU" sz="4400" b="1" dirty="0" smtClean="0"/>
              <a:t> помпы (по показаниям, не нужно назначать всем)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676400"/>
          </a:xfrm>
          <a:solidFill>
            <a:srgbClr val="FF0000"/>
          </a:solidFill>
        </p:spPr>
        <p:txBody>
          <a:bodyPr/>
          <a:lstStyle/>
          <a:p>
            <a:pPr algn="ctr" eaLnBrk="1" hangingPunct="1"/>
            <a:r>
              <a:rPr lang="ru-RU" sz="4800" b="1" dirty="0" smtClean="0">
                <a:solidFill>
                  <a:schemeClr val="bg1"/>
                </a:solidFill>
              </a:rPr>
              <a:t>Профилактика тромбоза </a:t>
            </a:r>
            <a:br>
              <a:rPr lang="ru-RU" sz="4800" b="1" dirty="0" smtClean="0">
                <a:solidFill>
                  <a:schemeClr val="bg1"/>
                </a:solidFill>
              </a:rPr>
            </a:br>
            <a:r>
              <a:rPr lang="ru-RU" sz="4800" b="1" dirty="0" smtClean="0">
                <a:solidFill>
                  <a:schemeClr val="bg1"/>
                </a:solidFill>
              </a:rPr>
              <a:t>глубоких вен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05000"/>
            <a:ext cx="8534400" cy="4953000"/>
          </a:xfrm>
          <a:solidFill>
            <a:srgbClr val="FFFF99"/>
          </a:solidFill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4800" b="1" dirty="0" smtClean="0"/>
              <a:t>Применение низкомолекулярных гепаринов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4800" b="1" dirty="0" smtClean="0"/>
              <a:t>Применение механических методов (эластическое </a:t>
            </a:r>
            <a:r>
              <a:rPr lang="ru-RU" sz="4800" b="1" dirty="0" err="1" smtClean="0"/>
              <a:t>бинтование</a:t>
            </a:r>
            <a:r>
              <a:rPr lang="ru-RU" sz="4800" b="1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 eaLnBrk="1" hangingPunct="1"/>
            <a:r>
              <a:rPr lang="ru-RU" sz="5400" b="1" dirty="0" err="1" smtClean="0">
                <a:solidFill>
                  <a:schemeClr val="bg1"/>
                </a:solidFill>
              </a:rPr>
              <a:t>Иммунокоррекция</a:t>
            </a:r>
            <a:endParaRPr lang="ru-RU" sz="5400" b="1" dirty="0" smtClean="0">
              <a:solidFill>
                <a:schemeClr val="bg1"/>
              </a:solidFill>
            </a:endParaRPr>
          </a:p>
        </p:txBody>
      </p:sp>
      <p:sp>
        <p:nvSpPr>
          <p:cNvPr id="6963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458200" cy="5257800"/>
          </a:xfrm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ru-RU" sz="4000" b="1" dirty="0" smtClean="0"/>
              <a:t>Активная иммунизация </a:t>
            </a:r>
            <a:r>
              <a:rPr lang="ru-RU" sz="4000" b="1" dirty="0" smtClean="0">
                <a:solidFill>
                  <a:srgbClr val="FF0000"/>
                </a:solidFill>
              </a:rPr>
              <a:t>не проводится </a:t>
            </a:r>
            <a:r>
              <a:rPr lang="ru-RU" sz="4000" b="1" dirty="0" smtClean="0"/>
              <a:t>до полной хирургической санации гнойного очага и стабилизации состояния больного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eaLnBrk="1" hangingPunct="1"/>
            <a:r>
              <a:rPr lang="ru-RU" sz="4800" b="1" smtClean="0">
                <a:solidFill>
                  <a:schemeClr val="bg1"/>
                </a:solidFill>
              </a:rPr>
              <a:t>Пассивная иммунизация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62200"/>
            <a:ext cx="8229600" cy="3763963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ru-RU" sz="5400" b="1" smtClean="0"/>
              <a:t>Пентаглобин 3-5 мг/кг</a:t>
            </a:r>
          </a:p>
          <a:p>
            <a:pPr eaLnBrk="1" hangingPunct="1"/>
            <a:r>
              <a:rPr lang="ru-RU" sz="5400" b="1" smtClean="0"/>
              <a:t>Иммуноглобулин человеческий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066800"/>
          </a:xfrm>
          <a:solidFill>
            <a:srgbClr val="FFFF00"/>
          </a:solidFill>
        </p:spPr>
        <p:txBody>
          <a:bodyPr/>
          <a:lstStyle/>
          <a:p>
            <a:pPr algn="ctr" eaLnBrk="1" hangingPunct="1"/>
            <a:r>
              <a:rPr lang="ru-RU" b="1" smtClean="0"/>
              <a:t>Цитокины</a:t>
            </a:r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486400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ru-RU" sz="4000" b="1" dirty="0" smtClean="0"/>
              <a:t>Вырабатываются клетками иммунной системы</a:t>
            </a:r>
          </a:p>
          <a:p>
            <a:pPr eaLnBrk="1" hangingPunct="1"/>
            <a:r>
              <a:rPr lang="ru-RU" sz="4000" b="1" dirty="0" smtClean="0"/>
              <a:t>Участвуют в иммунных и воспалительных реакциях регулируя их силу и продолжительность</a:t>
            </a:r>
          </a:p>
          <a:p>
            <a:pPr eaLnBrk="1" hangingPunct="1"/>
            <a:r>
              <a:rPr lang="ru-RU" sz="4000" b="1" dirty="0" smtClean="0"/>
              <a:t>Действуют через рецепторы клеток-мишеней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1_Пиксел">
  <a:themeElements>
    <a:clrScheme name="1_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6494</TotalTime>
  <Words>2140</Words>
  <Application>Microsoft Office PowerPoint</Application>
  <PresentationFormat>Экран (4:3)</PresentationFormat>
  <Paragraphs>422</Paragraphs>
  <Slides>86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86</vt:i4>
      </vt:variant>
    </vt:vector>
  </HeadingPairs>
  <TitlesOfParts>
    <vt:vector size="91" baseType="lpstr">
      <vt:lpstr>1_Пиксел</vt:lpstr>
      <vt:lpstr>Официальная</vt:lpstr>
      <vt:lpstr>Начальная</vt:lpstr>
      <vt:lpstr>Солнцестояние</vt:lpstr>
      <vt:lpstr>Презентация Microsoft Office PowerPoint</vt:lpstr>
      <vt:lpstr>сепсис</vt:lpstr>
      <vt:lpstr>В конце 80-х годов клинические испытания метилпреднизолона</vt:lpstr>
      <vt:lpstr>ССВР – это синдром системной воспалительной реакции организма на воздействие различных раздражителей</vt:lpstr>
      <vt:lpstr>Слайд 4</vt:lpstr>
      <vt:lpstr>Слайд 5</vt:lpstr>
      <vt:lpstr>Слайд 6</vt:lpstr>
      <vt:lpstr>Слайд 7</vt:lpstr>
      <vt:lpstr>Слайд 8</vt:lpstr>
      <vt:lpstr>Цитокины</vt:lpstr>
      <vt:lpstr>Цитокины</vt:lpstr>
      <vt:lpstr>Цитокины</vt:lpstr>
      <vt:lpstr>Цитокины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Бактериемия</vt:lpstr>
      <vt:lpstr>Инфекция (бактериемия)  не является причиной сепсиса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Бактериологические исследования при сепсисе</vt:lpstr>
      <vt:lpstr>Бактериологические исследования при сепсисе</vt:lpstr>
      <vt:lpstr>Варианты сепсиса</vt:lpstr>
      <vt:lpstr>Слайд 54</vt:lpstr>
      <vt:lpstr>Слайд 55</vt:lpstr>
      <vt:lpstr>Слайд 56</vt:lpstr>
      <vt:lpstr>Слайд 57</vt:lpstr>
      <vt:lpstr>Слайд 58</vt:lpstr>
      <vt:lpstr>Слайд 59</vt:lpstr>
      <vt:lpstr>Слайд 60</vt:lpstr>
      <vt:lpstr>Слайд 61</vt:lpstr>
      <vt:lpstr>Слайд 62</vt:lpstr>
      <vt:lpstr>Слайд 63</vt:lpstr>
      <vt:lpstr>Слайд 64</vt:lpstr>
      <vt:lpstr>Слайд 65</vt:lpstr>
      <vt:lpstr>Слайд 66</vt:lpstr>
      <vt:lpstr>Слайд 67</vt:lpstr>
      <vt:lpstr>Слайд 68</vt:lpstr>
      <vt:lpstr>Слайд 69</vt:lpstr>
      <vt:lpstr>Алгоритм терапии сепсиса</vt:lpstr>
      <vt:lpstr>Слайд 71</vt:lpstr>
      <vt:lpstr>Слайд 72</vt:lpstr>
      <vt:lpstr>Устранение первичного очага</vt:lpstr>
      <vt:lpstr>Антибактериальная терапия до выделения возбудителя </vt:lpstr>
      <vt:lpstr>Антибактериальная терапия </vt:lpstr>
      <vt:lpstr>Антибактериальная терапия </vt:lpstr>
      <vt:lpstr>Антибактериальная терапия </vt:lpstr>
      <vt:lpstr>Респираторная поддержка</vt:lpstr>
      <vt:lpstr>Сердечно-сосудистая поддержка</vt:lpstr>
      <vt:lpstr>Коррекция метаболического ацидоза</vt:lpstr>
      <vt:lpstr>Ренальная поддерживающая терапия</vt:lpstr>
      <vt:lpstr>Нутритивная поддержка</vt:lpstr>
      <vt:lpstr>Профилактика стресс-язв желудочно-кишечного тракта</vt:lpstr>
      <vt:lpstr>Профилактика тромбоза  глубоких вен</vt:lpstr>
      <vt:lpstr>Иммунокоррекция</vt:lpstr>
      <vt:lpstr>Пассивная иммунизация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Вонька</dc:creator>
  <cp:lastModifiedBy>Петр Курлаев</cp:lastModifiedBy>
  <cp:revision>100</cp:revision>
  <cp:lastPrinted>1601-01-01T00:00:00Z</cp:lastPrinted>
  <dcterms:created xsi:type="dcterms:W3CDTF">1601-01-01T00:00:00Z</dcterms:created>
  <dcterms:modified xsi:type="dcterms:W3CDTF">2020-04-05T11:53:05Z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